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87" r:id="rId1"/>
  </p:sldMasterIdLst>
  <p:sldIdLst>
    <p:sldId id="256" r:id="rId2"/>
    <p:sldId id="257" r:id="rId3"/>
    <p:sldId id="258" r:id="rId4"/>
    <p:sldId id="278" r:id="rId5"/>
    <p:sldId id="274" r:id="rId6"/>
    <p:sldId id="262" r:id="rId7"/>
    <p:sldId id="263" r:id="rId8"/>
    <p:sldId id="275" r:id="rId9"/>
    <p:sldId id="265" r:id="rId10"/>
    <p:sldId id="266" r:id="rId11"/>
    <p:sldId id="261" r:id="rId12"/>
    <p:sldId id="260" r:id="rId13"/>
    <p:sldId id="279" r:id="rId14"/>
    <p:sldId id="276" r:id="rId15"/>
    <p:sldId id="268" r:id="rId16"/>
    <p:sldId id="277" r:id="rId17"/>
  </p:sldIdLst>
  <p:sldSz cx="9144000" cy="6858000" type="screen4x3"/>
  <p:notesSz cx="6858000" cy="9144000"/>
  <p:embeddedFontLst>
    <p:embeddedFont>
      <p:font typeface="微软雅黑" panose="020B0503020204020204" pitchFamily="34" charset="-122"/>
      <p:regular r:id="rId18"/>
      <p:bold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等线" panose="02010600030101010101" pitchFamily="2" charset="-122"/>
      <p:regular r:id="rId26"/>
      <p:bold r:id="rId27"/>
    </p:embeddedFont>
    <p:embeddedFont>
      <p:font typeface="等线 Light" panose="02010600030101010101" pitchFamily="2" charset="-122"/>
      <p:regular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333F50"/>
    <a:srgbClr val="000000"/>
    <a:srgbClr val="93ADDD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13" autoAdjust="0"/>
    <p:restoredTop sz="94660"/>
  </p:normalViewPr>
  <p:slideViewPr>
    <p:cSldViewPr snapToGrid="0">
      <p:cViewPr varScale="1">
        <p:scale>
          <a:sx n="87" d="100"/>
          <a:sy n="87" d="100"/>
        </p:scale>
        <p:origin x="152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tmp>
</file>

<file path=ppt/media/image2.gif>
</file>

<file path=ppt/media/image3.png>
</file>

<file path=ppt/media/image4.png>
</file>

<file path=ppt/media/image5.gif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B0DBF-CA40-4C42-94CB-480D3F7E4BEB}" type="datetimeFigureOut">
              <a:rPr lang="zh-CN" altLang="en-US" smtClean="0"/>
              <a:t>2017/5/15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0D6F-A4DF-48D7-909F-301494097D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9297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B0DBF-CA40-4C42-94CB-480D3F7E4BEB}" type="datetimeFigureOut">
              <a:rPr lang="zh-CN" altLang="en-US" smtClean="0"/>
              <a:t>2017/5/15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0D6F-A4DF-48D7-909F-301494097D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2939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B0DBF-CA40-4C42-94CB-480D3F7E4BEB}" type="datetimeFigureOut">
              <a:rPr lang="zh-CN" altLang="en-US" smtClean="0"/>
              <a:t>2017/5/15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0D6F-A4DF-48D7-909F-301494097D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65439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等腰三角形 6"/>
          <p:cNvSpPr/>
          <p:nvPr userDrawn="1"/>
        </p:nvSpPr>
        <p:spPr>
          <a:xfrm>
            <a:off x="0" y="0"/>
            <a:ext cx="9144000" cy="6858000"/>
          </a:xfrm>
          <a:prstGeom prst="triangle">
            <a:avLst>
              <a:gd name="adj" fmla="val 0"/>
            </a:avLst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8" name="平行四边形 7"/>
          <p:cNvSpPr/>
          <p:nvPr userDrawn="1"/>
        </p:nvSpPr>
        <p:spPr>
          <a:xfrm rot="20778963">
            <a:off x="-485230" y="1540499"/>
            <a:ext cx="10107751" cy="3777009"/>
          </a:xfrm>
          <a:prstGeom prst="parallelogram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9" name="等腰三角形 8"/>
          <p:cNvSpPr/>
          <p:nvPr userDrawn="1"/>
        </p:nvSpPr>
        <p:spPr>
          <a:xfrm rot="11945907">
            <a:off x="812258" y="-1064600"/>
            <a:ext cx="3713082" cy="10172220"/>
          </a:xfrm>
          <a:prstGeom prst="triangle">
            <a:avLst>
              <a:gd name="adj" fmla="val 100000"/>
            </a:avLst>
          </a:prstGeom>
          <a:solidFill>
            <a:schemeClr val="tx2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2170747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B0DBF-CA40-4C42-94CB-480D3F7E4BEB}" type="datetimeFigureOut">
              <a:rPr lang="zh-CN" altLang="en-US" smtClean="0"/>
              <a:t>2017/5/15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0D6F-A4DF-48D7-909F-301494097D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5147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B0DBF-CA40-4C42-94CB-480D3F7E4BEB}" type="datetimeFigureOut">
              <a:rPr lang="zh-CN" altLang="en-US" smtClean="0"/>
              <a:t>2017/5/15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0D6F-A4DF-48D7-909F-301494097D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4168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B0DBF-CA40-4C42-94CB-480D3F7E4BEB}" type="datetimeFigureOut">
              <a:rPr lang="zh-CN" altLang="en-US" smtClean="0"/>
              <a:t>2017/5/15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0D6F-A4DF-48D7-909F-301494097D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4791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B0DBF-CA40-4C42-94CB-480D3F7E4BEB}" type="datetimeFigureOut">
              <a:rPr lang="zh-CN" altLang="en-US" smtClean="0"/>
              <a:t>2017/5/15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0D6F-A4DF-48D7-909F-301494097D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596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B0DBF-CA40-4C42-94CB-480D3F7E4BEB}" type="datetimeFigureOut">
              <a:rPr lang="zh-CN" altLang="en-US" smtClean="0"/>
              <a:t>2017/5/15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0D6F-A4DF-48D7-909F-301494097D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6998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B0DBF-CA40-4C42-94CB-480D3F7E4BEB}" type="datetimeFigureOut">
              <a:rPr lang="zh-CN" altLang="en-US" smtClean="0"/>
              <a:t>2017/5/15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0D6F-A4DF-48D7-909F-301494097D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374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B0DBF-CA40-4C42-94CB-480D3F7E4BEB}" type="datetimeFigureOut">
              <a:rPr lang="zh-CN" altLang="en-US" smtClean="0"/>
              <a:t>2017/5/15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0D6F-A4DF-48D7-909F-301494097D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1329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B0DBF-CA40-4C42-94CB-480D3F7E4BEB}" type="datetimeFigureOut">
              <a:rPr lang="zh-CN" altLang="en-US" smtClean="0"/>
              <a:t>2017/5/15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0D6F-A4DF-48D7-909F-301494097D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2357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EB0DBF-CA40-4C42-94CB-480D3F7E4BEB}" type="datetimeFigureOut">
              <a:rPr lang="zh-CN" altLang="en-US" smtClean="0"/>
              <a:t>2017/5/15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D10D6F-A4DF-48D7-909F-301494097D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8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>
            <a:cxnSpLocks/>
          </p:cNvCxnSpPr>
          <p:nvPr/>
        </p:nvCxnSpPr>
        <p:spPr>
          <a:xfrm>
            <a:off x="4219577" y="2703635"/>
            <a:ext cx="0" cy="13716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4399602" y="2903737"/>
            <a:ext cx="330246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程序代码相似度检测方法研究及应用</a:t>
            </a:r>
          </a:p>
        </p:txBody>
      </p:sp>
      <p:cxnSp>
        <p:nvCxnSpPr>
          <p:cNvPr id="12" name="直接连接符 11"/>
          <p:cNvCxnSpPr>
            <a:cxnSpLocks/>
          </p:cNvCxnSpPr>
          <p:nvPr/>
        </p:nvCxnSpPr>
        <p:spPr>
          <a:xfrm flipH="1" flipV="1">
            <a:off x="4439386" y="3366158"/>
            <a:ext cx="2181222" cy="1099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4723830" y="3416664"/>
            <a:ext cx="1025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>
                <a:solidFill>
                  <a:schemeClr val="bg1"/>
                </a:solidFill>
              </a:rPr>
              <a:t>导师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1660152" y="2703635"/>
            <a:ext cx="274537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5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三小项目</a:t>
            </a:r>
            <a:endParaRPr lang="en-US" altLang="zh-CN" sz="45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45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终期答辩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4452737" y="3746909"/>
            <a:ext cx="286231" cy="264934"/>
            <a:chOff x="385338" y="2302387"/>
            <a:chExt cx="995227" cy="921175"/>
          </a:xfrm>
        </p:grpSpPr>
        <p:sp>
          <p:nvSpPr>
            <p:cNvPr id="14" name="菱形 13"/>
            <p:cNvSpPr/>
            <p:nvPr/>
          </p:nvSpPr>
          <p:spPr>
            <a:xfrm>
              <a:off x="403412" y="2492188"/>
              <a:ext cx="977153" cy="355553"/>
            </a:xfrm>
            <a:prstGeom prst="diamond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/>
            </a:p>
          </p:txBody>
        </p:sp>
        <p:cxnSp>
          <p:nvCxnSpPr>
            <p:cNvPr id="15" name="直接连接符 14"/>
            <p:cNvCxnSpPr/>
            <p:nvPr/>
          </p:nvCxnSpPr>
          <p:spPr>
            <a:xfrm>
              <a:off x="394447" y="2669965"/>
              <a:ext cx="0" cy="33321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528918" y="2717257"/>
              <a:ext cx="0" cy="381543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1237130" y="2717257"/>
              <a:ext cx="0" cy="381543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弧形 19"/>
            <p:cNvSpPr/>
            <p:nvPr/>
          </p:nvSpPr>
          <p:spPr>
            <a:xfrm rot="8081288">
              <a:off x="406190" y="2281535"/>
              <a:ext cx="921175" cy="962880"/>
            </a:xfrm>
            <a:prstGeom prst="arc">
              <a:avLst>
                <a:gd name="adj1" fmla="val 15943526"/>
                <a:gd name="adj2" fmla="val 233340"/>
              </a:avLst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444196" y="3486480"/>
            <a:ext cx="275308" cy="187904"/>
            <a:chOff x="-1129498" y="1162050"/>
            <a:chExt cx="1400826" cy="956101"/>
          </a:xfrm>
        </p:grpSpPr>
        <p:sp>
          <p:nvSpPr>
            <p:cNvPr id="9" name="椭圆 8"/>
            <p:cNvSpPr/>
            <p:nvPr/>
          </p:nvSpPr>
          <p:spPr>
            <a:xfrm>
              <a:off x="-590550" y="1162050"/>
              <a:ext cx="533400" cy="533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/>
            </a:p>
          </p:txBody>
        </p:sp>
        <p:sp>
          <p:nvSpPr>
            <p:cNvPr id="10" name="任意多边形 35"/>
            <p:cNvSpPr/>
            <p:nvPr/>
          </p:nvSpPr>
          <p:spPr>
            <a:xfrm>
              <a:off x="-893604" y="1734909"/>
              <a:ext cx="1164932" cy="383242"/>
            </a:xfrm>
            <a:custGeom>
              <a:avLst/>
              <a:gdLst>
                <a:gd name="connsiteX0" fmla="*/ 582466 w 1164932"/>
                <a:gd name="connsiteY0" fmla="*/ 0 h 383242"/>
                <a:gd name="connsiteX1" fmla="*/ 1128199 w 1164932"/>
                <a:gd name="connsiteY1" fmla="*/ 310762 h 383242"/>
                <a:gd name="connsiteX2" fmla="*/ 1164932 w 1164932"/>
                <a:gd name="connsiteY2" fmla="*/ 383242 h 383242"/>
                <a:gd name="connsiteX3" fmla="*/ 0 w 1164932"/>
                <a:gd name="connsiteY3" fmla="*/ 383242 h 383242"/>
                <a:gd name="connsiteX4" fmla="*/ 36733 w 1164932"/>
                <a:gd name="connsiteY4" fmla="*/ 310762 h 383242"/>
                <a:gd name="connsiteX5" fmla="*/ 582466 w 1164932"/>
                <a:gd name="connsiteY5" fmla="*/ 0 h 383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4932" h="383242">
                  <a:moveTo>
                    <a:pt x="582466" y="0"/>
                  </a:moveTo>
                  <a:cubicBezTo>
                    <a:pt x="809639" y="0"/>
                    <a:pt x="1009928" y="123270"/>
                    <a:pt x="1128199" y="310762"/>
                  </a:cubicBezTo>
                  <a:lnTo>
                    <a:pt x="1164932" y="383242"/>
                  </a:lnTo>
                  <a:lnTo>
                    <a:pt x="0" y="383242"/>
                  </a:lnTo>
                  <a:lnTo>
                    <a:pt x="36733" y="310762"/>
                  </a:lnTo>
                  <a:cubicBezTo>
                    <a:pt x="155004" y="123270"/>
                    <a:pt x="355294" y="0"/>
                    <a:pt x="58246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/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-1129498" y="1191984"/>
              <a:ext cx="428625" cy="714375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文本框 20"/>
          <p:cNvSpPr txBox="1"/>
          <p:nvPr/>
        </p:nvSpPr>
        <p:spPr>
          <a:xfrm>
            <a:off x="4723830" y="3741339"/>
            <a:ext cx="1025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>
                <a:solidFill>
                  <a:schemeClr val="bg1"/>
                </a:solidFill>
              </a:rPr>
              <a:t>答辩人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5754128" y="3414009"/>
            <a:ext cx="1095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>
                <a:solidFill>
                  <a:schemeClr val="bg1"/>
                </a:solidFill>
              </a:rPr>
              <a:t>陈斌全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5754129" y="3738684"/>
            <a:ext cx="1095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>
                <a:solidFill>
                  <a:schemeClr val="bg1"/>
                </a:solidFill>
              </a:rPr>
              <a:t>黄鑫</a:t>
            </a:r>
          </a:p>
        </p:txBody>
      </p:sp>
    </p:spTree>
    <p:extLst>
      <p:ext uri="{BB962C8B-B14F-4D97-AF65-F5344CB8AC3E}">
        <p14:creationId xmlns:p14="http://schemas.microsoft.com/office/powerpoint/2010/main" val="2765352995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6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6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6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6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6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6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6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6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6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6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17" grpId="0"/>
      <p:bldP spid="21" grpId="0"/>
      <p:bldP spid="22" grpId="0"/>
      <p:bldP spid="2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989158" y="0"/>
            <a:ext cx="815484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10" name="组合 9"/>
          <p:cNvGrpSpPr/>
          <p:nvPr/>
        </p:nvGrpSpPr>
        <p:grpSpPr>
          <a:xfrm>
            <a:off x="605494" y="464324"/>
            <a:ext cx="959714" cy="1110887"/>
            <a:chOff x="2543174" y="564615"/>
            <a:chExt cx="1279618" cy="1481182"/>
          </a:xfrm>
        </p:grpSpPr>
        <p:sp>
          <p:nvSpPr>
            <p:cNvPr id="11" name="矩形 10"/>
            <p:cNvSpPr/>
            <p:nvPr/>
          </p:nvSpPr>
          <p:spPr>
            <a:xfrm rot="2705224">
              <a:off x="2543174" y="781051"/>
              <a:ext cx="1047750" cy="1047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3067050" y="564615"/>
              <a:ext cx="740311" cy="740311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H="1">
              <a:off x="3066492" y="1290638"/>
              <a:ext cx="756300" cy="755159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13"/>
          <p:cNvSpPr txBox="1"/>
          <p:nvPr/>
        </p:nvSpPr>
        <p:spPr>
          <a:xfrm>
            <a:off x="715873" y="569431"/>
            <a:ext cx="5133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/>
              <a:t>3</a:t>
            </a:r>
            <a:endParaRPr lang="zh-CN" altLang="en-US" sz="5400" b="1" dirty="0"/>
          </a:p>
        </p:txBody>
      </p:sp>
      <p:sp>
        <p:nvSpPr>
          <p:cNvPr id="15" name="文本框 14"/>
          <p:cNvSpPr txBox="1"/>
          <p:nvPr/>
        </p:nvSpPr>
        <p:spPr>
          <a:xfrm>
            <a:off x="1579594" y="658471"/>
            <a:ext cx="14265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软件形式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8662974" y="1492761"/>
            <a:ext cx="166230" cy="4075817"/>
            <a:chOff x="10156786" y="1711974"/>
            <a:chExt cx="187942" cy="735662"/>
          </a:xfrm>
        </p:grpSpPr>
        <p:sp>
          <p:nvSpPr>
            <p:cNvPr id="17" name="矩形 16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8" name="矩形 17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939639" y="1770334"/>
            <a:ext cx="1877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实现类似于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UltraCompare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功能，高亮匹配成功的文本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1939639" y="3567513"/>
            <a:ext cx="18772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根据文本比较的结果，最后以饼图的形式显示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1944982" y="5217132"/>
            <a:ext cx="1877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程序退出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3087944" y="676979"/>
            <a:ext cx="120731" cy="401850"/>
            <a:chOff x="10156786" y="1711974"/>
            <a:chExt cx="187942" cy="735662"/>
          </a:xfrm>
        </p:grpSpPr>
        <p:sp>
          <p:nvSpPr>
            <p:cNvPr id="22" name="矩形 21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3" name="矩形 22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3226987" y="704638"/>
            <a:ext cx="1281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主界面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7099" y="1492761"/>
            <a:ext cx="4108820" cy="4075817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>
          <a:xfrm>
            <a:off x="3879063" y="2241610"/>
            <a:ext cx="1187516" cy="1448438"/>
            <a:chOff x="5172083" y="1995369"/>
            <a:chExt cx="1583355" cy="1931250"/>
          </a:xfrm>
        </p:grpSpPr>
        <p:sp>
          <p:nvSpPr>
            <p:cNvPr id="5" name="椭圆 4"/>
            <p:cNvSpPr/>
            <p:nvPr/>
          </p:nvSpPr>
          <p:spPr>
            <a:xfrm>
              <a:off x="6462137" y="3613681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5" name="椭圆 24"/>
            <p:cNvSpPr/>
            <p:nvPr/>
          </p:nvSpPr>
          <p:spPr>
            <a:xfrm>
              <a:off x="5172083" y="2029514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6" name="矩形 5"/>
            <p:cNvSpPr/>
            <p:nvPr/>
          </p:nvSpPr>
          <p:spPr>
            <a:xfrm rot="19255065">
              <a:off x="5914966" y="1995369"/>
              <a:ext cx="95770" cy="193125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879065" y="3907646"/>
            <a:ext cx="1208018" cy="570405"/>
            <a:chOff x="5172082" y="4067194"/>
            <a:chExt cx="1610691" cy="760540"/>
          </a:xfrm>
        </p:grpSpPr>
        <p:sp>
          <p:nvSpPr>
            <p:cNvPr id="26" name="椭圆 25"/>
            <p:cNvSpPr/>
            <p:nvPr/>
          </p:nvSpPr>
          <p:spPr>
            <a:xfrm>
              <a:off x="5172082" y="4067194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8" name="椭圆 27"/>
            <p:cNvSpPr/>
            <p:nvPr/>
          </p:nvSpPr>
          <p:spPr>
            <a:xfrm>
              <a:off x="6462137" y="4534433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0" name="矩形 29"/>
            <p:cNvSpPr/>
            <p:nvPr/>
          </p:nvSpPr>
          <p:spPr>
            <a:xfrm rot="17377196">
              <a:off x="5972962" y="3727621"/>
              <a:ext cx="121014" cy="1498608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883046" y="5085670"/>
            <a:ext cx="1188878" cy="414574"/>
            <a:chOff x="5170266" y="5455185"/>
            <a:chExt cx="1585171" cy="552765"/>
          </a:xfrm>
        </p:grpSpPr>
        <p:sp>
          <p:nvSpPr>
            <p:cNvPr id="27" name="椭圆 26"/>
            <p:cNvSpPr/>
            <p:nvPr/>
          </p:nvSpPr>
          <p:spPr>
            <a:xfrm>
              <a:off x="5170266" y="5714649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9" name="椭圆 28"/>
            <p:cNvSpPr/>
            <p:nvPr/>
          </p:nvSpPr>
          <p:spPr>
            <a:xfrm>
              <a:off x="6462136" y="5455185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1" name="矩形 30"/>
            <p:cNvSpPr/>
            <p:nvPr/>
          </p:nvSpPr>
          <p:spPr>
            <a:xfrm rot="15505562">
              <a:off x="5933563" y="5060691"/>
              <a:ext cx="105120" cy="136419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818371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4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1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1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600"/>
                            </p:stCondLst>
                            <p:childTnLst>
                              <p:par>
                                <p:cTn id="4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4" grpId="0"/>
      <p:bldP spid="19" grpId="0"/>
      <p:bldP spid="20" grpId="0"/>
      <p:bldP spid="2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89159" y="0"/>
            <a:ext cx="815484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/>
        </p:nvGrpSpPr>
        <p:grpSpPr>
          <a:xfrm>
            <a:off x="585515" y="592940"/>
            <a:ext cx="959714" cy="1110887"/>
            <a:chOff x="2543174" y="564615"/>
            <a:chExt cx="1279618" cy="1481182"/>
          </a:xfrm>
        </p:grpSpPr>
        <p:sp>
          <p:nvSpPr>
            <p:cNvPr id="6" name="矩形 5"/>
            <p:cNvSpPr/>
            <p:nvPr/>
          </p:nvSpPr>
          <p:spPr>
            <a:xfrm rot="2705224">
              <a:off x="2543174" y="781051"/>
              <a:ext cx="1047750" cy="1047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3067050" y="564615"/>
              <a:ext cx="740311" cy="740311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 flipH="1">
              <a:off x="3066492" y="1290638"/>
              <a:ext cx="756300" cy="755159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文本框 8"/>
          <p:cNvSpPr txBox="1"/>
          <p:nvPr/>
        </p:nvSpPr>
        <p:spPr>
          <a:xfrm>
            <a:off x="695894" y="698047"/>
            <a:ext cx="5133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/>
              <a:t>3</a:t>
            </a:r>
            <a:endParaRPr lang="zh-CN" altLang="en-US" sz="5400" b="1" dirty="0"/>
          </a:p>
        </p:txBody>
      </p:sp>
      <p:pic>
        <p:nvPicPr>
          <p:cNvPr id="1026" name="Picture 2" descr="修改第19行大括号后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5459" y="1055763"/>
            <a:ext cx="4276084" cy="23140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 descr="修改第19行大括号前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3" r="1121"/>
          <a:stretch/>
        </p:blipFill>
        <p:spPr bwMode="auto">
          <a:xfrm>
            <a:off x="4535459" y="3429002"/>
            <a:ext cx="4276084" cy="23737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文本框 10"/>
          <p:cNvSpPr txBox="1"/>
          <p:nvPr/>
        </p:nvSpPr>
        <p:spPr>
          <a:xfrm>
            <a:off x="1550915" y="928879"/>
            <a:ext cx="14381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软件形式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3017134" y="958786"/>
            <a:ext cx="120731" cy="401850"/>
            <a:chOff x="10156786" y="1711974"/>
            <a:chExt cx="187942" cy="735662"/>
          </a:xfrm>
        </p:grpSpPr>
        <p:sp>
          <p:nvSpPr>
            <p:cNvPr id="13" name="矩形 12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4" name="矩形 13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3159135" y="914403"/>
            <a:ext cx="14635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>
                <a:latin typeface="微软雅黑" panose="020B0503020204020204" pitchFamily="34" charset="-122"/>
                <a:ea typeface="微软雅黑" panose="020B0503020204020204" pitchFamily="34" charset="-122"/>
              </a:rPr>
              <a:t>UltraCompare</a:t>
            </a:r>
            <a:r>
              <a:rPr lang="zh-CN" altLang="en-US" sz="1500"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8885622" y="3429002"/>
            <a:ext cx="166722" cy="2373718"/>
            <a:chOff x="10156786" y="1711974"/>
            <a:chExt cx="187942" cy="735662"/>
          </a:xfrm>
        </p:grpSpPr>
        <p:sp>
          <p:nvSpPr>
            <p:cNvPr id="21" name="矩形 20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2" name="矩形 21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8885624" y="1055763"/>
            <a:ext cx="156315" cy="2314010"/>
            <a:chOff x="10156786" y="1711974"/>
            <a:chExt cx="187942" cy="735662"/>
          </a:xfrm>
        </p:grpSpPr>
        <p:sp>
          <p:nvSpPr>
            <p:cNvPr id="25" name="矩形 24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6" name="矩形 25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27" name="椭圆 26"/>
          <p:cNvSpPr/>
          <p:nvPr/>
        </p:nvSpPr>
        <p:spPr>
          <a:xfrm>
            <a:off x="4262086" y="2022171"/>
            <a:ext cx="804497" cy="804497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9" name="椭圆 28"/>
          <p:cNvSpPr/>
          <p:nvPr/>
        </p:nvSpPr>
        <p:spPr>
          <a:xfrm>
            <a:off x="4279639" y="4213614"/>
            <a:ext cx="804497" cy="804497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8" name="矩形 27"/>
          <p:cNvSpPr/>
          <p:nvPr/>
        </p:nvSpPr>
        <p:spPr>
          <a:xfrm rot="20125132">
            <a:off x="2671771" y="2912829"/>
            <a:ext cx="1688123" cy="5412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31" name="矩形 30"/>
          <p:cNvSpPr/>
          <p:nvPr/>
        </p:nvSpPr>
        <p:spPr>
          <a:xfrm rot="1598332">
            <a:off x="2678572" y="4103420"/>
            <a:ext cx="1688123" cy="4265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30" name="矩形 29"/>
          <p:cNvSpPr/>
          <p:nvPr/>
        </p:nvSpPr>
        <p:spPr>
          <a:xfrm>
            <a:off x="1156652" y="2963173"/>
            <a:ext cx="1601949" cy="1167179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32" name="文本框 31"/>
          <p:cNvSpPr txBox="1"/>
          <p:nvPr/>
        </p:nvSpPr>
        <p:spPr>
          <a:xfrm>
            <a:off x="1156652" y="2968933"/>
            <a:ext cx="16019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typedef struct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”的大括号单独成行</a:t>
            </a:r>
          </a:p>
        </p:txBody>
      </p:sp>
    </p:spTree>
    <p:extLst>
      <p:ext uri="{BB962C8B-B14F-4D97-AF65-F5344CB8AC3E}">
        <p14:creationId xmlns:p14="http://schemas.microsoft.com/office/powerpoint/2010/main" val="3503944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6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6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0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100"/>
                            </p:stCondLst>
                            <p:childTnLst>
                              <p:par>
                                <p:cTn id="3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600"/>
                            </p:stCondLst>
                            <p:childTnLst>
                              <p:par>
                                <p:cTn id="4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100"/>
                            </p:stCondLst>
                            <p:childTnLst>
                              <p:par>
                                <p:cTn id="4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  <p:bldP spid="27" grpId="0" animBg="1"/>
      <p:bldP spid="29" grpId="0" animBg="1"/>
      <p:bldP spid="28" grpId="0" animBg="1"/>
      <p:bldP spid="31" grpId="0" animBg="1"/>
      <p:bldP spid="30" grpId="0" animBg="1"/>
      <p:bldP spid="3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989159" y="0"/>
            <a:ext cx="815484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14" name="组合 13"/>
          <p:cNvGrpSpPr/>
          <p:nvPr/>
        </p:nvGrpSpPr>
        <p:grpSpPr>
          <a:xfrm>
            <a:off x="585515" y="464323"/>
            <a:ext cx="959714" cy="1110887"/>
            <a:chOff x="2543174" y="564615"/>
            <a:chExt cx="1279618" cy="1481182"/>
          </a:xfrm>
        </p:grpSpPr>
        <p:sp>
          <p:nvSpPr>
            <p:cNvPr id="15" name="矩形 14"/>
            <p:cNvSpPr/>
            <p:nvPr/>
          </p:nvSpPr>
          <p:spPr>
            <a:xfrm rot="2705224">
              <a:off x="2543174" y="781051"/>
              <a:ext cx="1047750" cy="1047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3067050" y="564615"/>
              <a:ext cx="740311" cy="740311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H="1">
              <a:off x="3066492" y="1290638"/>
              <a:ext cx="756300" cy="755159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文本框 17"/>
          <p:cNvSpPr txBox="1"/>
          <p:nvPr/>
        </p:nvSpPr>
        <p:spPr>
          <a:xfrm>
            <a:off x="695894" y="569430"/>
            <a:ext cx="5133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/>
              <a:t>3</a:t>
            </a:r>
            <a:endParaRPr lang="zh-CN" altLang="en-US" sz="5400" b="1" dirty="0"/>
          </a:p>
        </p:txBody>
      </p:sp>
      <p:sp>
        <p:nvSpPr>
          <p:cNvPr id="9" name="文本框 8"/>
          <p:cNvSpPr txBox="1"/>
          <p:nvPr/>
        </p:nvSpPr>
        <p:spPr>
          <a:xfrm>
            <a:off x="1545492" y="802989"/>
            <a:ext cx="1437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软件形式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999958" y="830170"/>
            <a:ext cx="120731" cy="401850"/>
            <a:chOff x="10156786" y="1711974"/>
            <a:chExt cx="187942" cy="735662"/>
          </a:xfrm>
        </p:grpSpPr>
        <p:sp>
          <p:nvSpPr>
            <p:cNvPr id="11" name="矩形 10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9" name="矩形 18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3163313" y="845429"/>
            <a:ext cx="1685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代码比较详细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8830239" y="1693484"/>
            <a:ext cx="150823" cy="3899025"/>
            <a:chOff x="10156786" y="1711974"/>
            <a:chExt cx="187942" cy="735662"/>
          </a:xfrm>
        </p:grpSpPr>
        <p:sp>
          <p:nvSpPr>
            <p:cNvPr id="22" name="矩形 21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3" name="矩形 22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1719590" y="1848376"/>
            <a:ext cx="20053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选择文件后会显示选择的文件名称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1666792" y="4683517"/>
            <a:ext cx="1877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显示比较结果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1788792" y="5437620"/>
            <a:ext cx="1877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程序退出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1719588" y="2767873"/>
            <a:ext cx="1978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红色字体为匹配成功的语句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1209230" y="3642998"/>
            <a:ext cx="25156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黑色字体或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-_-_-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标记为匹配不成功的语句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200" y="1693485"/>
            <a:ext cx="4398649" cy="3899025"/>
          </a:xfrm>
          <a:prstGeom prst="rect">
            <a:avLst/>
          </a:prstGeom>
        </p:spPr>
      </p:pic>
      <p:grpSp>
        <p:nvGrpSpPr>
          <p:cNvPr id="27" name="组合 26"/>
          <p:cNvGrpSpPr/>
          <p:nvPr/>
        </p:nvGrpSpPr>
        <p:grpSpPr>
          <a:xfrm rot="21041829">
            <a:off x="3676388" y="2166713"/>
            <a:ext cx="727460" cy="887244"/>
            <a:chOff x="5172083" y="1995369"/>
            <a:chExt cx="1583355" cy="1931250"/>
          </a:xfrm>
        </p:grpSpPr>
        <p:sp>
          <p:nvSpPr>
            <p:cNvPr id="28" name="椭圆 27"/>
            <p:cNvSpPr/>
            <p:nvPr/>
          </p:nvSpPr>
          <p:spPr>
            <a:xfrm>
              <a:off x="6462137" y="3613681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9" name="椭圆 28"/>
            <p:cNvSpPr/>
            <p:nvPr/>
          </p:nvSpPr>
          <p:spPr>
            <a:xfrm>
              <a:off x="5172083" y="2029514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0" name="矩形 29"/>
            <p:cNvSpPr/>
            <p:nvPr/>
          </p:nvSpPr>
          <p:spPr>
            <a:xfrm rot="19255065">
              <a:off x="5914966" y="1995369"/>
              <a:ext cx="95770" cy="193125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39" name="组合 38"/>
          <p:cNvGrpSpPr/>
          <p:nvPr/>
        </p:nvGrpSpPr>
        <p:grpSpPr>
          <a:xfrm rot="16867688">
            <a:off x="3680580" y="4214884"/>
            <a:ext cx="750151" cy="907488"/>
            <a:chOff x="5172083" y="1995369"/>
            <a:chExt cx="1583355" cy="1931250"/>
          </a:xfrm>
        </p:grpSpPr>
        <p:sp>
          <p:nvSpPr>
            <p:cNvPr id="40" name="椭圆 39"/>
            <p:cNvSpPr/>
            <p:nvPr/>
          </p:nvSpPr>
          <p:spPr>
            <a:xfrm>
              <a:off x="6462137" y="3613681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41" name="椭圆 40"/>
            <p:cNvSpPr/>
            <p:nvPr/>
          </p:nvSpPr>
          <p:spPr>
            <a:xfrm>
              <a:off x="5172083" y="2029514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42" name="矩形 41"/>
            <p:cNvSpPr/>
            <p:nvPr/>
          </p:nvSpPr>
          <p:spPr>
            <a:xfrm rot="19255065">
              <a:off x="5914966" y="1995369"/>
              <a:ext cx="95770" cy="193125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43" name="组合 42"/>
          <p:cNvGrpSpPr/>
          <p:nvPr/>
        </p:nvGrpSpPr>
        <p:grpSpPr>
          <a:xfrm rot="17002036">
            <a:off x="3736115" y="5204281"/>
            <a:ext cx="527097" cy="668894"/>
            <a:chOff x="5172083" y="1995369"/>
            <a:chExt cx="1583355" cy="1931250"/>
          </a:xfrm>
        </p:grpSpPr>
        <p:sp>
          <p:nvSpPr>
            <p:cNvPr id="44" name="椭圆 43"/>
            <p:cNvSpPr/>
            <p:nvPr/>
          </p:nvSpPr>
          <p:spPr>
            <a:xfrm>
              <a:off x="6462137" y="3613681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45" name="椭圆 44"/>
            <p:cNvSpPr/>
            <p:nvPr/>
          </p:nvSpPr>
          <p:spPr>
            <a:xfrm>
              <a:off x="5172083" y="2029514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46" name="矩形 45"/>
            <p:cNvSpPr/>
            <p:nvPr/>
          </p:nvSpPr>
          <p:spPr>
            <a:xfrm rot="19255065">
              <a:off x="5914966" y="1995369"/>
              <a:ext cx="95770" cy="193125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47" name="组合 46"/>
          <p:cNvGrpSpPr/>
          <p:nvPr/>
        </p:nvGrpSpPr>
        <p:grpSpPr>
          <a:xfrm rot="8769241">
            <a:off x="3902925" y="2869268"/>
            <a:ext cx="861866" cy="1026931"/>
            <a:chOff x="5172083" y="1995369"/>
            <a:chExt cx="1583355" cy="1931250"/>
          </a:xfrm>
        </p:grpSpPr>
        <p:sp>
          <p:nvSpPr>
            <p:cNvPr id="48" name="椭圆 47"/>
            <p:cNvSpPr/>
            <p:nvPr/>
          </p:nvSpPr>
          <p:spPr>
            <a:xfrm>
              <a:off x="6462137" y="3613681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49" name="椭圆 48"/>
            <p:cNvSpPr/>
            <p:nvPr/>
          </p:nvSpPr>
          <p:spPr>
            <a:xfrm>
              <a:off x="5172083" y="2029514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50" name="矩形 49"/>
            <p:cNvSpPr/>
            <p:nvPr/>
          </p:nvSpPr>
          <p:spPr>
            <a:xfrm rot="19255065">
              <a:off x="5914966" y="1995369"/>
              <a:ext cx="95770" cy="193125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52" name="组合 51"/>
          <p:cNvGrpSpPr/>
          <p:nvPr/>
        </p:nvGrpSpPr>
        <p:grpSpPr>
          <a:xfrm rot="7499960">
            <a:off x="3854840" y="3611676"/>
            <a:ext cx="909778" cy="1071196"/>
            <a:chOff x="5172083" y="1995369"/>
            <a:chExt cx="1583355" cy="1931250"/>
          </a:xfrm>
        </p:grpSpPr>
        <p:sp>
          <p:nvSpPr>
            <p:cNvPr id="53" name="椭圆 52"/>
            <p:cNvSpPr/>
            <p:nvPr/>
          </p:nvSpPr>
          <p:spPr>
            <a:xfrm>
              <a:off x="6462137" y="3613681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54" name="椭圆 53"/>
            <p:cNvSpPr/>
            <p:nvPr/>
          </p:nvSpPr>
          <p:spPr>
            <a:xfrm>
              <a:off x="5172083" y="2029514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55" name="矩形 54"/>
            <p:cNvSpPr/>
            <p:nvPr/>
          </p:nvSpPr>
          <p:spPr>
            <a:xfrm rot="19255065">
              <a:off x="5914966" y="1995369"/>
              <a:ext cx="95770" cy="193125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2332981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6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0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600"/>
                            </p:stCondLst>
                            <p:childTnLst>
                              <p:par>
                                <p:cTn id="3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100"/>
                            </p:stCondLst>
                            <p:childTnLst>
                              <p:par>
                                <p:cTn id="3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600"/>
                            </p:stCondLst>
                            <p:childTnLst>
                              <p:par>
                                <p:cTn id="4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100"/>
                            </p:stCondLst>
                            <p:childTnLst>
                              <p:par>
                                <p:cTn id="5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0" grpId="0"/>
      <p:bldP spid="24" grpId="0"/>
      <p:bldP spid="25" grpId="0"/>
      <p:bldP spid="26" grpId="0"/>
      <p:bldP spid="51" grpId="0"/>
      <p:bldP spid="5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989159" y="0"/>
            <a:ext cx="815484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7" name="组合 6"/>
          <p:cNvGrpSpPr/>
          <p:nvPr/>
        </p:nvGrpSpPr>
        <p:grpSpPr>
          <a:xfrm>
            <a:off x="579417" y="465698"/>
            <a:ext cx="959714" cy="1110887"/>
            <a:chOff x="2543174" y="564615"/>
            <a:chExt cx="1279618" cy="1481182"/>
          </a:xfrm>
        </p:grpSpPr>
        <p:sp>
          <p:nvSpPr>
            <p:cNvPr id="8" name="矩形 7"/>
            <p:cNvSpPr/>
            <p:nvPr/>
          </p:nvSpPr>
          <p:spPr>
            <a:xfrm rot="2705224">
              <a:off x="2543174" y="781051"/>
              <a:ext cx="1047750" cy="1047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3067050" y="564615"/>
              <a:ext cx="740311" cy="740311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H="1">
              <a:off x="3066492" y="1290638"/>
              <a:ext cx="756300" cy="755159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文本框 10"/>
          <p:cNvSpPr txBox="1"/>
          <p:nvPr/>
        </p:nvSpPr>
        <p:spPr>
          <a:xfrm>
            <a:off x="689796" y="570805"/>
            <a:ext cx="5133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/>
              <a:t>3</a:t>
            </a:r>
            <a:endParaRPr lang="zh-CN" altLang="en-US" sz="5400" b="1" dirty="0"/>
          </a:p>
        </p:txBody>
      </p:sp>
      <p:sp>
        <p:nvSpPr>
          <p:cNvPr id="12" name="文本框 11"/>
          <p:cNvSpPr txBox="1"/>
          <p:nvPr/>
        </p:nvSpPr>
        <p:spPr>
          <a:xfrm>
            <a:off x="1583109" y="790098"/>
            <a:ext cx="1458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软件形式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3067203" y="820005"/>
            <a:ext cx="120731" cy="401850"/>
            <a:chOff x="10156786" y="1711974"/>
            <a:chExt cx="187942" cy="735662"/>
          </a:xfrm>
        </p:grpSpPr>
        <p:sp>
          <p:nvSpPr>
            <p:cNvPr id="14" name="矩形 13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5" name="矩形 14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3256658" y="826655"/>
            <a:ext cx="1620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图表查看结果</a:t>
            </a:r>
          </a:p>
        </p:txBody>
      </p:sp>
      <p:grpSp>
        <p:nvGrpSpPr>
          <p:cNvPr id="53" name="组合 52"/>
          <p:cNvGrpSpPr/>
          <p:nvPr/>
        </p:nvGrpSpPr>
        <p:grpSpPr>
          <a:xfrm>
            <a:off x="8472898" y="1911333"/>
            <a:ext cx="168152" cy="4133247"/>
            <a:chOff x="10156786" y="1711974"/>
            <a:chExt cx="187942" cy="735662"/>
          </a:xfrm>
        </p:grpSpPr>
        <p:sp>
          <p:nvSpPr>
            <p:cNvPr id="54" name="矩形 53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55" name="矩形 54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128" y="1911334"/>
            <a:ext cx="4133247" cy="4133247"/>
          </a:xfrm>
          <a:prstGeom prst="rect">
            <a:avLst/>
          </a:prstGeom>
        </p:spPr>
      </p:pic>
      <p:grpSp>
        <p:nvGrpSpPr>
          <p:cNvPr id="58" name="组合 57"/>
          <p:cNvGrpSpPr/>
          <p:nvPr/>
        </p:nvGrpSpPr>
        <p:grpSpPr>
          <a:xfrm rot="18618217">
            <a:off x="4298372" y="1597862"/>
            <a:ext cx="943389" cy="1164191"/>
            <a:chOff x="5172083" y="1995369"/>
            <a:chExt cx="1583355" cy="1931250"/>
          </a:xfrm>
        </p:grpSpPr>
        <p:sp>
          <p:nvSpPr>
            <p:cNvPr id="59" name="椭圆 58"/>
            <p:cNvSpPr/>
            <p:nvPr/>
          </p:nvSpPr>
          <p:spPr>
            <a:xfrm>
              <a:off x="6462137" y="3613681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60" name="椭圆 59"/>
            <p:cNvSpPr/>
            <p:nvPr/>
          </p:nvSpPr>
          <p:spPr>
            <a:xfrm>
              <a:off x="5172083" y="2029514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61" name="矩形 60"/>
            <p:cNvSpPr/>
            <p:nvPr/>
          </p:nvSpPr>
          <p:spPr>
            <a:xfrm rot="19255065">
              <a:off x="5914966" y="1995369"/>
              <a:ext cx="95770" cy="193125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62" name="文本框 61"/>
          <p:cNvSpPr txBox="1"/>
          <p:nvPr/>
        </p:nvSpPr>
        <p:spPr>
          <a:xfrm>
            <a:off x="2736095" y="2004422"/>
            <a:ext cx="1223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选择文件</a:t>
            </a:r>
          </a:p>
        </p:txBody>
      </p:sp>
      <p:grpSp>
        <p:nvGrpSpPr>
          <p:cNvPr id="63" name="组合 62"/>
          <p:cNvGrpSpPr/>
          <p:nvPr/>
        </p:nvGrpSpPr>
        <p:grpSpPr>
          <a:xfrm rot="18005586">
            <a:off x="3338156" y="2198763"/>
            <a:ext cx="986918" cy="1147254"/>
            <a:chOff x="5172083" y="1995369"/>
            <a:chExt cx="1583355" cy="1931250"/>
          </a:xfrm>
        </p:grpSpPr>
        <p:sp>
          <p:nvSpPr>
            <p:cNvPr id="64" name="椭圆 63"/>
            <p:cNvSpPr/>
            <p:nvPr/>
          </p:nvSpPr>
          <p:spPr>
            <a:xfrm>
              <a:off x="6462137" y="3613681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65" name="椭圆 64"/>
            <p:cNvSpPr/>
            <p:nvPr/>
          </p:nvSpPr>
          <p:spPr>
            <a:xfrm>
              <a:off x="5172083" y="2029514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66" name="矩形 65"/>
            <p:cNvSpPr/>
            <p:nvPr/>
          </p:nvSpPr>
          <p:spPr>
            <a:xfrm rot="19255065">
              <a:off x="5914966" y="1995369"/>
              <a:ext cx="95770" cy="193125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67" name="文本框 66"/>
          <p:cNvSpPr txBox="1"/>
          <p:nvPr/>
        </p:nvSpPr>
        <p:spPr>
          <a:xfrm>
            <a:off x="2216784" y="2487616"/>
            <a:ext cx="8836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查看详细信息</a:t>
            </a:r>
          </a:p>
        </p:txBody>
      </p:sp>
      <p:grpSp>
        <p:nvGrpSpPr>
          <p:cNvPr id="68" name="组合 67"/>
          <p:cNvGrpSpPr/>
          <p:nvPr/>
        </p:nvGrpSpPr>
        <p:grpSpPr>
          <a:xfrm rot="18618217">
            <a:off x="3266111" y="3128804"/>
            <a:ext cx="986918" cy="1147254"/>
            <a:chOff x="5172083" y="1995369"/>
            <a:chExt cx="1583355" cy="1931250"/>
          </a:xfrm>
        </p:grpSpPr>
        <p:sp>
          <p:nvSpPr>
            <p:cNvPr id="69" name="椭圆 68"/>
            <p:cNvSpPr/>
            <p:nvPr/>
          </p:nvSpPr>
          <p:spPr>
            <a:xfrm>
              <a:off x="6462137" y="3613681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0" name="椭圆 69"/>
            <p:cNvSpPr/>
            <p:nvPr/>
          </p:nvSpPr>
          <p:spPr>
            <a:xfrm>
              <a:off x="5172083" y="2029514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1" name="矩形 70"/>
            <p:cNvSpPr/>
            <p:nvPr/>
          </p:nvSpPr>
          <p:spPr>
            <a:xfrm rot="19255065">
              <a:off x="5914966" y="1995369"/>
              <a:ext cx="95770" cy="193125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72" name="文本框 71"/>
          <p:cNvSpPr txBox="1"/>
          <p:nvPr/>
        </p:nvSpPr>
        <p:spPr>
          <a:xfrm>
            <a:off x="1485241" y="3477934"/>
            <a:ext cx="1613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提供更新功能</a:t>
            </a:r>
          </a:p>
        </p:txBody>
      </p:sp>
      <p:grpSp>
        <p:nvGrpSpPr>
          <p:cNvPr id="73" name="组合 72"/>
          <p:cNvGrpSpPr/>
          <p:nvPr/>
        </p:nvGrpSpPr>
        <p:grpSpPr>
          <a:xfrm rot="17124853">
            <a:off x="3296125" y="3950551"/>
            <a:ext cx="986918" cy="1147254"/>
            <a:chOff x="5172083" y="1995369"/>
            <a:chExt cx="1583355" cy="1931250"/>
          </a:xfrm>
        </p:grpSpPr>
        <p:sp>
          <p:nvSpPr>
            <p:cNvPr id="74" name="椭圆 73"/>
            <p:cNvSpPr/>
            <p:nvPr/>
          </p:nvSpPr>
          <p:spPr>
            <a:xfrm>
              <a:off x="6462137" y="3613681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5" name="椭圆 74"/>
            <p:cNvSpPr/>
            <p:nvPr/>
          </p:nvSpPr>
          <p:spPr>
            <a:xfrm>
              <a:off x="5172083" y="2029514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6" name="矩形 75"/>
            <p:cNvSpPr/>
            <p:nvPr/>
          </p:nvSpPr>
          <p:spPr>
            <a:xfrm rot="19255065">
              <a:off x="5914966" y="1995369"/>
              <a:ext cx="95770" cy="193125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77" name="文本框 76"/>
          <p:cNvSpPr txBox="1"/>
          <p:nvPr/>
        </p:nvSpPr>
        <p:spPr>
          <a:xfrm>
            <a:off x="1716463" y="4455115"/>
            <a:ext cx="1425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根据选择的文件显示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dist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动态饼图</a:t>
            </a:r>
          </a:p>
        </p:txBody>
      </p:sp>
      <p:sp>
        <p:nvSpPr>
          <p:cNvPr id="78" name="文本框 77"/>
          <p:cNvSpPr txBox="1"/>
          <p:nvPr/>
        </p:nvSpPr>
        <p:spPr>
          <a:xfrm>
            <a:off x="1691605" y="5465726"/>
            <a:ext cx="1877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程序退出</a:t>
            </a:r>
          </a:p>
        </p:txBody>
      </p:sp>
      <p:grpSp>
        <p:nvGrpSpPr>
          <p:cNvPr id="79" name="组合 78"/>
          <p:cNvGrpSpPr/>
          <p:nvPr/>
        </p:nvGrpSpPr>
        <p:grpSpPr>
          <a:xfrm rot="18845511">
            <a:off x="3696273" y="5313731"/>
            <a:ext cx="679679" cy="792383"/>
            <a:chOff x="5172083" y="1995369"/>
            <a:chExt cx="1583355" cy="1931250"/>
          </a:xfrm>
        </p:grpSpPr>
        <p:sp>
          <p:nvSpPr>
            <p:cNvPr id="80" name="椭圆 79"/>
            <p:cNvSpPr/>
            <p:nvPr/>
          </p:nvSpPr>
          <p:spPr>
            <a:xfrm>
              <a:off x="6462137" y="3613681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1" name="椭圆 80"/>
            <p:cNvSpPr/>
            <p:nvPr/>
          </p:nvSpPr>
          <p:spPr>
            <a:xfrm>
              <a:off x="5172083" y="2029514"/>
              <a:ext cx="293301" cy="29330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2" name="矩形 81"/>
            <p:cNvSpPr/>
            <p:nvPr/>
          </p:nvSpPr>
          <p:spPr>
            <a:xfrm rot="19255065">
              <a:off x="5914966" y="1995369"/>
              <a:ext cx="95770" cy="193125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2865151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6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6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1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600"/>
                            </p:stCondLst>
                            <p:childTnLst>
                              <p:par>
                                <p:cTn id="4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100"/>
                            </p:stCondLst>
                            <p:childTnLst>
                              <p:par>
                                <p:cTn id="5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6" grpId="0"/>
      <p:bldP spid="62" grpId="0"/>
      <p:bldP spid="67" grpId="0"/>
      <p:bldP spid="72" grpId="0"/>
      <p:bldP spid="77" grpId="0"/>
      <p:bldP spid="7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171952" y="2228852"/>
            <a:ext cx="3343275" cy="2428875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矩形 1"/>
          <p:cNvSpPr/>
          <p:nvPr/>
        </p:nvSpPr>
        <p:spPr>
          <a:xfrm>
            <a:off x="1743077" y="2228852"/>
            <a:ext cx="2428875" cy="2428875"/>
          </a:xfrm>
          <a:prstGeom prst="rect">
            <a:avLst/>
          </a:prstGeom>
          <a:noFill/>
          <a:ln w="127000">
            <a:solidFill>
              <a:schemeClr val="bg1">
                <a:lumMod val="8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3" name="文本框 2"/>
          <p:cNvSpPr txBox="1"/>
          <p:nvPr/>
        </p:nvSpPr>
        <p:spPr>
          <a:xfrm>
            <a:off x="1871663" y="2393000"/>
            <a:ext cx="21717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>
                <a:solidFill>
                  <a:schemeClr val="bg1"/>
                </a:solidFill>
              </a:rPr>
              <a:t>PART</a:t>
            </a:r>
          </a:p>
          <a:p>
            <a:pPr algn="ctr"/>
            <a:r>
              <a:rPr lang="en-US" altLang="zh-CN" sz="6600">
                <a:solidFill>
                  <a:schemeClr val="bg1"/>
                </a:solidFill>
              </a:rPr>
              <a:t>4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554143" y="2529597"/>
            <a:ext cx="25788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不足之处</a:t>
            </a:r>
            <a:endParaRPr lang="zh-CN" altLang="en-US" sz="36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4629152" y="3292889"/>
            <a:ext cx="247530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4554143" y="3467040"/>
            <a:ext cx="25788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未来展望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300542" y="3666265"/>
            <a:ext cx="239311" cy="22479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889650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9" grpId="0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89159" y="0"/>
            <a:ext cx="815484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3" name="组合 2"/>
          <p:cNvGrpSpPr/>
          <p:nvPr/>
        </p:nvGrpSpPr>
        <p:grpSpPr>
          <a:xfrm>
            <a:off x="597471" y="381548"/>
            <a:ext cx="959714" cy="1110887"/>
            <a:chOff x="2543174" y="564615"/>
            <a:chExt cx="1279618" cy="1481182"/>
          </a:xfrm>
        </p:grpSpPr>
        <p:sp>
          <p:nvSpPr>
            <p:cNvPr id="4" name="矩形 3"/>
            <p:cNvSpPr/>
            <p:nvPr/>
          </p:nvSpPr>
          <p:spPr>
            <a:xfrm rot="2705224">
              <a:off x="2543174" y="781051"/>
              <a:ext cx="1047750" cy="1047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3067050" y="564615"/>
              <a:ext cx="740311" cy="740311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flipH="1">
              <a:off x="3066492" y="1290638"/>
              <a:ext cx="756300" cy="755159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/>
          <p:cNvSpPr txBox="1"/>
          <p:nvPr/>
        </p:nvSpPr>
        <p:spPr>
          <a:xfrm>
            <a:off x="707850" y="486655"/>
            <a:ext cx="5133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/>
              <a:t>4</a:t>
            </a:r>
            <a:endParaRPr lang="zh-CN" altLang="en-US" sz="5400" b="1" dirty="0"/>
          </a:p>
        </p:txBody>
      </p:sp>
      <p:sp>
        <p:nvSpPr>
          <p:cNvPr id="9" name="文本框 8"/>
          <p:cNvSpPr txBox="1"/>
          <p:nvPr/>
        </p:nvSpPr>
        <p:spPr>
          <a:xfrm>
            <a:off x="1609017" y="708291"/>
            <a:ext cx="2896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不足之处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未来展望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153603" y="2054150"/>
            <a:ext cx="253577" cy="844026"/>
            <a:chOff x="10156786" y="1711974"/>
            <a:chExt cx="187942" cy="735662"/>
          </a:xfrm>
        </p:grpSpPr>
        <p:sp>
          <p:nvSpPr>
            <p:cNvPr id="11" name="矩形 10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2" name="矩形 11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2134810" y="2210707"/>
            <a:ext cx="17506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000">
                <a:latin typeface="微软雅黑" panose="020B0503020204020204" pitchFamily="34" charset="-122"/>
                <a:ea typeface="微软雅黑" panose="020B0503020204020204" pitchFamily="34" charset="-122"/>
              </a:rPr>
              <a:t>时间有限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4839467" y="1702876"/>
            <a:ext cx="32864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4" indent="-342884">
              <a:buFont typeface="Wingdings" panose="05000000000000000000" pitchFamily="2" charset="2"/>
              <a:buChar char="l"/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相似度精确度提高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884" indent="-342884">
              <a:buFont typeface="Wingdings" panose="05000000000000000000" pitchFamily="2" charset="2"/>
              <a:buChar char="l"/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阈值的选取</a:t>
            </a:r>
          </a:p>
          <a:p>
            <a:pPr marL="342884" indent="-342884">
              <a:buFont typeface="Wingdings" panose="05000000000000000000" pitchFamily="2" charset="2"/>
              <a:buChar char="l"/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语义检测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884" indent="-342884">
              <a:buFont typeface="Wingdings" panose="05000000000000000000" pitchFamily="2" charset="2"/>
              <a:buChar char="l"/>
            </a:pP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4150780" y="4460391"/>
            <a:ext cx="253577" cy="844026"/>
            <a:chOff x="10156786" y="1711974"/>
            <a:chExt cx="187942" cy="735662"/>
          </a:xfrm>
        </p:grpSpPr>
        <p:sp>
          <p:nvSpPr>
            <p:cNvPr id="23" name="矩形 22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4" name="矩形 23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2134810" y="4616946"/>
            <a:ext cx="17506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000">
                <a:latin typeface="微软雅黑" panose="020B0503020204020204" pitchFamily="34" charset="-122"/>
                <a:ea typeface="微软雅黑" panose="020B0503020204020204" pitchFamily="34" charset="-122"/>
              </a:rPr>
              <a:t>未来展望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4839468" y="4293784"/>
            <a:ext cx="43045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4" indent="-342884">
              <a:buFont typeface="Wingdings" panose="05000000000000000000" pitchFamily="2" charset="2"/>
              <a:buChar char="l"/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获取程序大致执行过程，再结合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LCS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算法进行匹配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884" indent="-342884">
              <a:buFont typeface="Wingdings" panose="05000000000000000000" pitchFamily="2" charset="2"/>
              <a:buChar char="l"/>
            </a:pP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693904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4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  <p:bldP spid="15" grpId="0"/>
      <p:bldP spid="25" grpId="0"/>
      <p:bldP spid="2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171952" y="2228852"/>
            <a:ext cx="3343275" cy="2428875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矩形 1"/>
          <p:cNvSpPr/>
          <p:nvPr/>
        </p:nvSpPr>
        <p:spPr>
          <a:xfrm>
            <a:off x="1743077" y="2228852"/>
            <a:ext cx="2428875" cy="2428875"/>
          </a:xfrm>
          <a:prstGeom prst="rect">
            <a:avLst/>
          </a:prstGeom>
          <a:noFill/>
          <a:ln w="127000">
            <a:solidFill>
              <a:schemeClr val="bg1">
                <a:lumMod val="8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3" name="文本框 2"/>
          <p:cNvSpPr txBox="1"/>
          <p:nvPr/>
        </p:nvSpPr>
        <p:spPr>
          <a:xfrm>
            <a:off x="1871663" y="2900831"/>
            <a:ext cx="21717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>
                <a:solidFill>
                  <a:schemeClr val="bg1"/>
                </a:solidFill>
              </a:rPr>
              <a:t>END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09562" y="2854665"/>
            <a:ext cx="25788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</a:t>
            </a:r>
          </a:p>
          <a:p>
            <a:r>
              <a:rPr lang="en-US" altLang="zh-CN" sz="36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YOU!</a:t>
            </a:r>
            <a:endParaRPr lang="zh-CN" altLang="en-US" sz="36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2697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171952" y="2228852"/>
            <a:ext cx="3343275" cy="2428875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矩形 1"/>
          <p:cNvSpPr/>
          <p:nvPr/>
        </p:nvSpPr>
        <p:spPr>
          <a:xfrm>
            <a:off x="1743077" y="2228852"/>
            <a:ext cx="2428875" cy="2428875"/>
          </a:xfrm>
          <a:prstGeom prst="rect">
            <a:avLst/>
          </a:prstGeom>
          <a:noFill/>
          <a:ln w="127000">
            <a:solidFill>
              <a:schemeClr val="bg1">
                <a:lumMod val="8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3" name="文本框 2"/>
          <p:cNvSpPr txBox="1"/>
          <p:nvPr/>
        </p:nvSpPr>
        <p:spPr>
          <a:xfrm>
            <a:off x="1871663" y="2393000"/>
            <a:ext cx="21717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>
                <a:solidFill>
                  <a:schemeClr val="bg1"/>
                </a:solidFill>
              </a:rPr>
              <a:t>PART</a:t>
            </a:r>
          </a:p>
          <a:p>
            <a:pPr algn="ctr"/>
            <a:r>
              <a:rPr lang="en-US" altLang="zh-CN" sz="6600" dirty="0">
                <a:solidFill>
                  <a:schemeClr val="bg1"/>
                </a:solidFill>
              </a:rPr>
              <a:t>1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554143" y="2529597"/>
            <a:ext cx="25788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  <a:endParaRPr lang="zh-CN" altLang="en-US" sz="36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4629152" y="3292889"/>
            <a:ext cx="247530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4554143" y="3467040"/>
            <a:ext cx="25788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研究意义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314552" y="3600323"/>
            <a:ext cx="182660" cy="17158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文本框 9"/>
          <p:cNvSpPr txBox="1"/>
          <p:nvPr/>
        </p:nvSpPr>
        <p:spPr>
          <a:xfrm>
            <a:off x="4577360" y="3930960"/>
            <a:ext cx="25788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抄袭手段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4314552" y="4064459"/>
            <a:ext cx="182660" cy="17158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3056713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9" grpId="0"/>
      <p:bldP spid="12" grpId="0" animBg="1"/>
      <p:bldP spid="10" grpId="0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89159" y="0"/>
            <a:ext cx="815484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" name="矩形 3"/>
          <p:cNvSpPr/>
          <p:nvPr/>
        </p:nvSpPr>
        <p:spPr>
          <a:xfrm rot="2705224">
            <a:off x="596252" y="790372"/>
            <a:ext cx="785813" cy="7858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5" name="直接连接符 4"/>
          <p:cNvCxnSpPr>
            <a:cxnSpLocks/>
          </p:cNvCxnSpPr>
          <p:nvPr/>
        </p:nvCxnSpPr>
        <p:spPr>
          <a:xfrm>
            <a:off x="989160" y="628045"/>
            <a:ext cx="555233" cy="555233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>
            <a:cxnSpLocks/>
          </p:cNvCxnSpPr>
          <p:nvPr/>
        </p:nvCxnSpPr>
        <p:spPr>
          <a:xfrm flipH="1">
            <a:off x="988739" y="1172563"/>
            <a:ext cx="567225" cy="566369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706630" y="733152"/>
            <a:ext cx="5133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/>
              <a:t>1</a:t>
            </a:r>
            <a:endParaRPr lang="zh-CN" altLang="en-US" sz="5400" b="1" dirty="0"/>
          </a:p>
        </p:txBody>
      </p:sp>
      <p:sp>
        <p:nvSpPr>
          <p:cNvPr id="8" name="文本框 7"/>
          <p:cNvSpPr txBox="1"/>
          <p:nvPr/>
        </p:nvSpPr>
        <p:spPr>
          <a:xfrm>
            <a:off x="1703490" y="949383"/>
            <a:ext cx="2858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研究意义</a:t>
            </a:r>
            <a:endParaRPr lang="zh-CN" altLang="en-US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饼形 15"/>
          <p:cNvSpPr/>
          <p:nvPr/>
        </p:nvSpPr>
        <p:spPr>
          <a:xfrm>
            <a:off x="1797773" y="3449450"/>
            <a:ext cx="2168086" cy="2168086"/>
          </a:xfrm>
          <a:prstGeom prst="pie">
            <a:avLst>
              <a:gd name="adj1" fmla="val 0"/>
              <a:gd name="adj2" fmla="val 10797634"/>
            </a:avLst>
          </a:pr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8" tIns="34284" rIns="68568" bIns="34284" rtlCol="0" anchor="ctr"/>
          <a:lstStyle/>
          <a:p>
            <a:pPr algn="ctr" defTabSz="685631"/>
            <a:endParaRPr lang="zh-CN" altLang="en-US" sz="1350">
              <a:solidFill>
                <a:prstClr val="black"/>
              </a:solidFill>
              <a:latin typeface="Arial"/>
              <a:ea typeface="微软雅黑"/>
            </a:endParaRPr>
          </a:p>
        </p:txBody>
      </p:sp>
      <p:cxnSp>
        <p:nvCxnSpPr>
          <p:cNvPr id="26" name="直接连接符 25"/>
          <p:cNvCxnSpPr>
            <a:cxnSpLocks/>
            <a:stCxn id="37" idx="0"/>
            <a:endCxn id="42" idx="2"/>
          </p:cNvCxnSpPr>
          <p:nvPr/>
        </p:nvCxnSpPr>
        <p:spPr>
          <a:xfrm flipV="1">
            <a:off x="3424007" y="2780553"/>
            <a:ext cx="27280" cy="964520"/>
          </a:xfrm>
          <a:prstGeom prst="line">
            <a:avLst/>
          </a:prstGeom>
          <a:ln w="12700">
            <a:solidFill>
              <a:srgbClr val="333F50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空心弧 36"/>
          <p:cNvSpPr/>
          <p:nvPr/>
        </p:nvSpPr>
        <p:spPr>
          <a:xfrm>
            <a:off x="1810781" y="3492645"/>
            <a:ext cx="2155074" cy="2140904"/>
          </a:xfrm>
          <a:prstGeom prst="blockArc">
            <a:avLst>
              <a:gd name="adj1" fmla="val 18193145"/>
              <a:gd name="adj2" fmla="val 0"/>
              <a:gd name="adj3" fmla="val 8851"/>
            </a:avLst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tx1"/>
              </a:solidFill>
            </a:endParaRPr>
          </a:p>
        </p:txBody>
      </p:sp>
      <p:cxnSp>
        <p:nvCxnSpPr>
          <p:cNvPr id="41" name="直接连接符 40"/>
          <p:cNvCxnSpPr>
            <a:cxnSpLocks/>
            <a:endCxn id="43" idx="2"/>
          </p:cNvCxnSpPr>
          <p:nvPr/>
        </p:nvCxnSpPr>
        <p:spPr>
          <a:xfrm flipH="1" flipV="1">
            <a:off x="2196239" y="3844517"/>
            <a:ext cx="25263" cy="418160"/>
          </a:xfrm>
          <a:prstGeom prst="line">
            <a:avLst/>
          </a:prstGeom>
          <a:ln w="12700">
            <a:solidFill>
              <a:srgbClr val="FFC000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3035651" y="2318888"/>
            <a:ext cx="831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33%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807956" y="3413234"/>
            <a:ext cx="831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10%</a:t>
            </a:r>
            <a:endParaRPr lang="zh-CN" altLang="en-US" sz="240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090322" y="3773745"/>
            <a:ext cx="1582980" cy="1524162"/>
            <a:chOff x="2787096" y="3888660"/>
            <a:chExt cx="2110640" cy="2032216"/>
          </a:xfrm>
          <a:solidFill>
            <a:srgbClr val="FFC000"/>
          </a:solidFill>
        </p:grpSpPr>
        <p:sp>
          <p:nvSpPr>
            <p:cNvPr id="57" name="空心弧 56"/>
            <p:cNvSpPr/>
            <p:nvPr/>
          </p:nvSpPr>
          <p:spPr>
            <a:xfrm flipV="1">
              <a:off x="2787096" y="3951179"/>
              <a:ext cx="2110640" cy="1969697"/>
            </a:xfrm>
            <a:prstGeom prst="blockArc">
              <a:avLst>
                <a:gd name="adj1" fmla="val 10639953"/>
                <a:gd name="adj2" fmla="val 144557"/>
                <a:gd name="adj3" fmla="val 1170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1"/>
                </a:solidFill>
              </a:endParaRPr>
            </a:p>
          </p:txBody>
        </p:sp>
        <p:sp>
          <p:nvSpPr>
            <p:cNvPr id="63" name="空心弧 62"/>
            <p:cNvSpPr/>
            <p:nvPr/>
          </p:nvSpPr>
          <p:spPr>
            <a:xfrm>
              <a:off x="2787096" y="3888660"/>
              <a:ext cx="2110640" cy="2002332"/>
            </a:xfrm>
            <a:prstGeom prst="blockArc">
              <a:avLst>
                <a:gd name="adj1" fmla="val 10639953"/>
                <a:gd name="adj2" fmla="val 12208480"/>
                <a:gd name="adj3" fmla="val 1186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5443581" y="1820889"/>
            <a:ext cx="163679" cy="640688"/>
            <a:chOff x="10156786" y="1711974"/>
            <a:chExt cx="187942" cy="735662"/>
          </a:xfrm>
        </p:grpSpPr>
        <p:sp>
          <p:nvSpPr>
            <p:cNvPr id="66" name="矩形 65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67" name="矩形 66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69" name="文本框 68"/>
          <p:cNvSpPr txBox="1"/>
          <p:nvPr/>
        </p:nvSpPr>
        <p:spPr>
          <a:xfrm>
            <a:off x="5779581" y="4143771"/>
            <a:ext cx="2645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学生上机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软件产品的抄袭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5779581" y="1183277"/>
            <a:ext cx="24966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33%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的同学承认曾经抄袭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1996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—2006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年发现存在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1%-10%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比例抄袭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1" name="组合 70"/>
          <p:cNvGrpSpPr/>
          <p:nvPr/>
        </p:nvGrpSpPr>
        <p:grpSpPr>
          <a:xfrm>
            <a:off x="8518563" y="4204275"/>
            <a:ext cx="163679" cy="640688"/>
            <a:chOff x="10156786" y="1711974"/>
            <a:chExt cx="187942" cy="735662"/>
          </a:xfrm>
        </p:grpSpPr>
        <p:sp>
          <p:nvSpPr>
            <p:cNvPr id="72" name="矩形 71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3" name="矩形 72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20840385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 animBg="1"/>
      <p:bldP spid="37" grpId="0" animBg="1"/>
      <p:bldP spid="42" grpId="0"/>
      <p:bldP spid="43" grpId="0"/>
      <p:bldP spid="69" grpId="0"/>
      <p:bldP spid="7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89159" y="1"/>
            <a:ext cx="815484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" name="矩形 3"/>
          <p:cNvSpPr/>
          <p:nvPr/>
        </p:nvSpPr>
        <p:spPr>
          <a:xfrm rot="2705224">
            <a:off x="596253" y="766807"/>
            <a:ext cx="785813" cy="7858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5" name="直接连接符 4"/>
          <p:cNvCxnSpPr/>
          <p:nvPr/>
        </p:nvCxnSpPr>
        <p:spPr>
          <a:xfrm>
            <a:off x="989161" y="604480"/>
            <a:ext cx="555233" cy="555233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H="1">
            <a:off x="988740" y="1148998"/>
            <a:ext cx="567225" cy="566369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706631" y="709587"/>
            <a:ext cx="5133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/>
              <a:t>1</a:t>
            </a:r>
            <a:endParaRPr lang="zh-CN" altLang="en-US" sz="5400" b="1" dirty="0"/>
          </a:p>
        </p:txBody>
      </p:sp>
      <p:sp>
        <p:nvSpPr>
          <p:cNvPr id="8" name="文本框 7"/>
          <p:cNvSpPr txBox="1"/>
          <p:nvPr/>
        </p:nvSpPr>
        <p:spPr>
          <a:xfrm>
            <a:off x="1555965" y="940419"/>
            <a:ext cx="2858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抄袭手段</a:t>
            </a:r>
            <a:endParaRPr lang="zh-CN" altLang="en-US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3021886" y="2122991"/>
            <a:ext cx="134078" cy="3425666"/>
            <a:chOff x="10156786" y="1711974"/>
            <a:chExt cx="187942" cy="735662"/>
          </a:xfrm>
        </p:grpSpPr>
        <p:sp>
          <p:nvSpPr>
            <p:cNvPr id="44" name="矩形 43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45" name="矩形 44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3500179" y="1632917"/>
            <a:ext cx="487009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4" indent="-342884">
              <a:buFont typeface="Wingdings" panose="05000000000000000000" pitchFamily="2" charset="2"/>
              <a:buChar char="l"/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修改注释、空白行；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884" indent="-342884">
              <a:buFont typeface="Wingdings" panose="05000000000000000000" pitchFamily="2" charset="2"/>
              <a:buChar char="l"/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重新排版；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884" indent="-342884">
              <a:buFont typeface="Wingdings" panose="05000000000000000000" pitchFamily="2" charset="2"/>
              <a:buChar char="l"/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标识符重命名；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884" indent="-342884">
              <a:buFont typeface="Wingdings" panose="05000000000000000000" pitchFamily="2" charset="2"/>
              <a:buChar char="l"/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代码块重排序；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884" indent="-342884">
              <a:buFont typeface="Wingdings" panose="05000000000000000000" pitchFamily="2" charset="2"/>
              <a:buChar char="l"/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代码块内语句重排序；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884" indent="-342884">
              <a:buFont typeface="Wingdings" panose="05000000000000000000" pitchFamily="2" charset="2"/>
              <a:buChar char="l"/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常量替换；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884" indent="-342884">
              <a:buFont typeface="Wingdings" panose="05000000000000000000" pitchFamily="2" charset="2"/>
              <a:buChar char="l"/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改变表达式中的操作符或者操作数顺序；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884" indent="-342884">
              <a:buFont typeface="Wingdings" panose="05000000000000000000" pitchFamily="2" charset="2"/>
              <a:buChar char="l"/>
            </a:pPr>
            <a:r>
              <a:rPr lang="zh-CN" altLang="en-US" sz="240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改变数据类型；</a:t>
            </a:r>
            <a:endParaRPr lang="en-US" altLang="zh-CN" sz="240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884" indent="-342884">
              <a:buFont typeface="Wingdings" panose="05000000000000000000" pitchFamily="2" charset="2"/>
              <a:buChar char="l"/>
            </a:pPr>
            <a:r>
              <a:rPr lang="zh-CN" altLang="en-US" sz="240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增加冗余的语句或者变量；</a:t>
            </a:r>
            <a:endParaRPr lang="en-US" altLang="zh-CN" sz="240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884" indent="-342884">
              <a:buFont typeface="Wingdings" panose="05000000000000000000" pitchFamily="2" charset="2"/>
              <a:buChar char="l"/>
            </a:pPr>
            <a:r>
              <a:rPr lang="zh-CN" altLang="en-US" sz="240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表达式拆分；</a:t>
            </a:r>
            <a:endParaRPr lang="en-US" altLang="zh-CN" sz="240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884" indent="-342884">
              <a:buFont typeface="Wingdings" panose="05000000000000000000" pitchFamily="2" charset="2"/>
              <a:buChar char="l"/>
            </a:pPr>
            <a:r>
              <a:rPr lang="zh-CN" altLang="en-US" sz="240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控制结构的等价替换。</a:t>
            </a:r>
          </a:p>
        </p:txBody>
      </p:sp>
    </p:spTree>
    <p:extLst>
      <p:ext uri="{BB962C8B-B14F-4D97-AF65-F5344CB8AC3E}">
        <p14:creationId xmlns:p14="http://schemas.microsoft.com/office/powerpoint/2010/main" val="2206614681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171952" y="2228852"/>
            <a:ext cx="3343275" cy="2428875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矩形 1"/>
          <p:cNvSpPr/>
          <p:nvPr/>
        </p:nvSpPr>
        <p:spPr>
          <a:xfrm>
            <a:off x="1743077" y="2228852"/>
            <a:ext cx="2428875" cy="2428875"/>
          </a:xfrm>
          <a:prstGeom prst="rect">
            <a:avLst/>
          </a:prstGeom>
          <a:noFill/>
          <a:ln w="127000">
            <a:solidFill>
              <a:schemeClr val="bg1">
                <a:lumMod val="8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3" name="文本框 2"/>
          <p:cNvSpPr txBox="1"/>
          <p:nvPr/>
        </p:nvSpPr>
        <p:spPr>
          <a:xfrm>
            <a:off x="1871663" y="2393000"/>
            <a:ext cx="21717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>
                <a:solidFill>
                  <a:schemeClr val="bg1"/>
                </a:solidFill>
              </a:rPr>
              <a:t>PART</a:t>
            </a:r>
          </a:p>
          <a:p>
            <a:pPr algn="ctr"/>
            <a:r>
              <a:rPr lang="en-US" altLang="zh-CN" sz="6600">
                <a:solidFill>
                  <a:schemeClr val="bg1"/>
                </a:solidFill>
              </a:rPr>
              <a:t>2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496669" y="2272528"/>
            <a:ext cx="3343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研究综述</a:t>
            </a:r>
            <a:endParaRPr lang="zh-CN" altLang="en-US" sz="36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4522211" y="3043508"/>
            <a:ext cx="247530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4496668" y="3083460"/>
            <a:ext cx="3320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常用方法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519885" y="3706708"/>
            <a:ext cx="3320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算法比较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0574" y="3279448"/>
            <a:ext cx="239311" cy="427259"/>
            <a:chOff x="5734050" y="3258357"/>
            <a:chExt cx="350981" cy="667098"/>
          </a:xfrm>
        </p:grpSpPr>
        <p:sp>
          <p:nvSpPr>
            <p:cNvPr id="17" name="矩形 16"/>
            <p:cNvSpPr/>
            <p:nvPr/>
          </p:nvSpPr>
          <p:spPr>
            <a:xfrm>
              <a:off x="5855057" y="3417454"/>
              <a:ext cx="109542" cy="508001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8" name="椭圆 17"/>
            <p:cNvSpPr/>
            <p:nvPr/>
          </p:nvSpPr>
          <p:spPr>
            <a:xfrm>
              <a:off x="5734050" y="3258357"/>
              <a:ext cx="350981" cy="35098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9" name="组合 18"/>
          <p:cNvGrpSpPr/>
          <p:nvPr/>
        </p:nvGrpSpPr>
        <p:grpSpPr>
          <a:xfrm flipV="1">
            <a:off x="4280574" y="3706703"/>
            <a:ext cx="239311" cy="420783"/>
            <a:chOff x="5734050" y="3258357"/>
            <a:chExt cx="350981" cy="667098"/>
          </a:xfrm>
        </p:grpSpPr>
        <p:sp>
          <p:nvSpPr>
            <p:cNvPr id="20" name="矩形 19"/>
            <p:cNvSpPr/>
            <p:nvPr/>
          </p:nvSpPr>
          <p:spPr>
            <a:xfrm>
              <a:off x="5855057" y="3417454"/>
              <a:ext cx="109542" cy="508001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1" name="椭圆 20"/>
            <p:cNvSpPr/>
            <p:nvPr/>
          </p:nvSpPr>
          <p:spPr>
            <a:xfrm>
              <a:off x="5734050" y="3258357"/>
              <a:ext cx="350981" cy="35098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1772175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88741" y="0"/>
            <a:ext cx="815484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3" name="组合 2"/>
          <p:cNvGrpSpPr/>
          <p:nvPr/>
        </p:nvGrpSpPr>
        <p:grpSpPr>
          <a:xfrm>
            <a:off x="548797" y="789868"/>
            <a:ext cx="959714" cy="1110887"/>
            <a:chOff x="2543174" y="564615"/>
            <a:chExt cx="1279618" cy="1481182"/>
          </a:xfrm>
        </p:grpSpPr>
        <p:sp>
          <p:nvSpPr>
            <p:cNvPr id="4" name="矩形 3"/>
            <p:cNvSpPr/>
            <p:nvPr/>
          </p:nvSpPr>
          <p:spPr>
            <a:xfrm rot="2705224">
              <a:off x="2543174" y="781051"/>
              <a:ext cx="1047750" cy="1047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3067050" y="564615"/>
              <a:ext cx="740311" cy="740311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flipH="1">
              <a:off x="3066492" y="1290638"/>
              <a:ext cx="756300" cy="755159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/>
          <p:cNvSpPr txBox="1"/>
          <p:nvPr/>
        </p:nvSpPr>
        <p:spPr>
          <a:xfrm>
            <a:off x="659176" y="894975"/>
            <a:ext cx="5133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/>
              <a:t>2</a:t>
            </a:r>
            <a:endParaRPr lang="zh-CN" altLang="en-US" sz="5400" b="1" dirty="0"/>
          </a:p>
        </p:txBody>
      </p:sp>
      <p:sp>
        <p:nvSpPr>
          <p:cNvPr id="8" name="文本框 7"/>
          <p:cNvSpPr txBox="1"/>
          <p:nvPr/>
        </p:nvSpPr>
        <p:spPr>
          <a:xfrm>
            <a:off x="1574762" y="1120680"/>
            <a:ext cx="18312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常用方法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6341740" y="4463508"/>
            <a:ext cx="163679" cy="640688"/>
            <a:chOff x="10156786" y="1711974"/>
            <a:chExt cx="187942" cy="735662"/>
          </a:xfrm>
        </p:grpSpPr>
        <p:sp>
          <p:nvSpPr>
            <p:cNvPr id="26" name="矩形 25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7" name="矩形 26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181838" y="3940559"/>
            <a:ext cx="163679" cy="640688"/>
            <a:chOff x="10156786" y="1711974"/>
            <a:chExt cx="187942" cy="735662"/>
          </a:xfrm>
        </p:grpSpPr>
        <p:sp>
          <p:nvSpPr>
            <p:cNvPr id="29" name="矩形 28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0" name="矩形 29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6341740" y="3182130"/>
            <a:ext cx="163679" cy="640688"/>
            <a:chOff x="10156786" y="1711974"/>
            <a:chExt cx="187942" cy="735662"/>
          </a:xfrm>
        </p:grpSpPr>
        <p:sp>
          <p:nvSpPr>
            <p:cNvPr id="32" name="矩形 31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3" name="矩形 32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181838" y="2589933"/>
            <a:ext cx="163679" cy="640688"/>
            <a:chOff x="10156786" y="1711974"/>
            <a:chExt cx="187942" cy="735662"/>
          </a:xfrm>
        </p:grpSpPr>
        <p:sp>
          <p:nvSpPr>
            <p:cNvPr id="35" name="矩形 34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6341740" y="1900755"/>
            <a:ext cx="163679" cy="640688"/>
            <a:chOff x="10156786" y="1711974"/>
            <a:chExt cx="187942" cy="735662"/>
          </a:xfrm>
        </p:grpSpPr>
        <p:sp>
          <p:nvSpPr>
            <p:cNvPr id="38" name="矩形 37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9" name="矩形 38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6663088" y="1918195"/>
            <a:ext cx="1472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基于树型结构的检测</a:t>
            </a:r>
            <a:endParaRPr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4445216" y="2730043"/>
            <a:ext cx="1644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基于图的检测</a:t>
            </a:r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6643874" y="3329350"/>
            <a:ext cx="1597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基于串的检测</a:t>
            </a:r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4503185" y="3932764"/>
            <a:ext cx="1491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基于标识符的检测</a:t>
            </a:r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6663088" y="4469629"/>
            <a:ext cx="1472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基于度量值的检测</a:t>
            </a:r>
            <a:endParaRPr lang="zh-CN" altLang="en-US"/>
          </a:p>
        </p:txBody>
      </p:sp>
      <p:grpSp>
        <p:nvGrpSpPr>
          <p:cNvPr id="47" name="组合 46"/>
          <p:cNvGrpSpPr/>
          <p:nvPr/>
        </p:nvGrpSpPr>
        <p:grpSpPr>
          <a:xfrm>
            <a:off x="2182122" y="3164691"/>
            <a:ext cx="163679" cy="640688"/>
            <a:chOff x="10156786" y="1711974"/>
            <a:chExt cx="187942" cy="735662"/>
          </a:xfrm>
        </p:grpSpPr>
        <p:sp>
          <p:nvSpPr>
            <p:cNvPr id="48" name="矩形 47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49" name="矩形 48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2484117" y="3182131"/>
            <a:ext cx="16116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基于结构度量的抄袭检测</a:t>
            </a:r>
            <a:endParaRPr lang="zh-CN" altLang="en-US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8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0" grpId="0"/>
      <p:bldP spid="42" grpId="0"/>
      <p:bldP spid="45" grpId="0"/>
      <p:bldP spid="46" grpId="0"/>
      <p:bldP spid="5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89159" y="0"/>
            <a:ext cx="815484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51776" y="604268"/>
            <a:ext cx="959714" cy="1110887"/>
            <a:chOff x="2543174" y="564615"/>
            <a:chExt cx="1279618" cy="1481182"/>
          </a:xfrm>
        </p:grpSpPr>
        <p:sp>
          <p:nvSpPr>
            <p:cNvPr id="4" name="矩形 3"/>
            <p:cNvSpPr/>
            <p:nvPr/>
          </p:nvSpPr>
          <p:spPr>
            <a:xfrm rot="2705224">
              <a:off x="2543174" y="781051"/>
              <a:ext cx="1047750" cy="1047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3067050" y="564615"/>
              <a:ext cx="740311" cy="740311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flipH="1">
              <a:off x="3066492" y="1290638"/>
              <a:ext cx="756300" cy="755159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/>
          <p:cNvSpPr txBox="1"/>
          <p:nvPr/>
        </p:nvSpPr>
        <p:spPr>
          <a:xfrm>
            <a:off x="662155" y="709375"/>
            <a:ext cx="5133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/>
              <a:t>2</a:t>
            </a:r>
            <a:endParaRPr lang="zh-CN" altLang="en-US" sz="5400" b="1" dirty="0"/>
          </a:p>
        </p:txBody>
      </p:sp>
      <p:sp>
        <p:nvSpPr>
          <p:cNvPr id="8" name="文本框 7"/>
          <p:cNvSpPr txBox="1"/>
          <p:nvPr/>
        </p:nvSpPr>
        <p:spPr>
          <a:xfrm>
            <a:off x="1555966" y="924604"/>
            <a:ext cx="1856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算法比较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643289" y="3596245"/>
            <a:ext cx="146669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350">
                <a:latin typeface="微软雅黑" panose="020B0503020204020204" pitchFamily="34" charset="-122"/>
                <a:ea typeface="微软雅黑" panose="020B0503020204020204" pitchFamily="34" charset="-122"/>
              </a:rPr>
              <a:t>levenshtein</a:t>
            </a:r>
            <a:r>
              <a:rPr lang="zh-CN" altLang="zh-CN" sz="1350">
                <a:latin typeface="微软雅黑" panose="020B0503020204020204" pitchFamily="34" charset="-122"/>
                <a:ea typeface="微软雅黑" panose="020B0503020204020204" pitchFamily="34" charset="-122"/>
              </a:rPr>
              <a:t>距离</a:t>
            </a:r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643289" y="4436301"/>
            <a:ext cx="146669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350">
                <a:latin typeface="微软雅黑" panose="020B0503020204020204" pitchFamily="34" charset="-122"/>
                <a:ea typeface="微软雅黑" panose="020B0503020204020204" pitchFamily="34" charset="-122"/>
              </a:rPr>
              <a:t>LCS</a:t>
            </a:r>
            <a:r>
              <a:rPr lang="zh-CN" altLang="zh-CN" sz="1350">
                <a:latin typeface="微软雅黑" panose="020B0503020204020204" pitchFamily="34" charset="-122"/>
                <a:ea typeface="微软雅黑" panose="020B0503020204020204" pitchFamily="34" charset="-122"/>
              </a:rPr>
              <a:t>算法</a:t>
            </a:r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643290" y="2772539"/>
            <a:ext cx="146669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350">
                <a:latin typeface="微软雅黑" panose="020B0503020204020204" pitchFamily="34" charset="-122"/>
                <a:ea typeface="微软雅黑" panose="020B0503020204020204" pitchFamily="34" charset="-122"/>
              </a:rPr>
              <a:t>KMP</a:t>
            </a:r>
            <a:r>
              <a:rPr lang="zh-CN" altLang="zh-CN" sz="1350">
                <a:latin typeface="微软雅黑" panose="020B0503020204020204" pitchFamily="34" charset="-122"/>
                <a:ea typeface="微软雅黑" panose="020B0503020204020204" pitchFamily="34" charset="-122"/>
              </a:rPr>
              <a:t>算法</a:t>
            </a:r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721606" y="3388498"/>
            <a:ext cx="3071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>
                <a:latin typeface="微软雅黑" panose="020B0503020204020204" pitchFamily="34" charset="-122"/>
                <a:ea typeface="微软雅黑" panose="020B0503020204020204" pitchFamily="34" charset="-122"/>
              </a:rPr>
              <a:t>levenshtein</a:t>
            </a:r>
            <a:r>
              <a:rPr lang="zh-CN" altLang="zh-CN" sz="1350">
                <a:latin typeface="微软雅黑" panose="020B0503020204020204" pitchFamily="34" charset="-122"/>
                <a:ea typeface="微软雅黑" panose="020B0503020204020204" pitchFamily="34" charset="-122"/>
              </a:rPr>
              <a:t>距离算法通常用于句子的快速模糊匹配领域，但是规定的操作不够灵活，也没有考虑语句的同义替换。</a:t>
            </a:r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721612" y="4430377"/>
            <a:ext cx="285530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350">
                <a:latin typeface="微软雅黑" panose="020B0503020204020204" pitchFamily="34" charset="-122"/>
                <a:ea typeface="微软雅黑" panose="020B0503020204020204" pitchFamily="34" charset="-122"/>
              </a:rPr>
              <a:t>但是其不能检测代码块重排抄袭</a:t>
            </a:r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643289" y="5202679"/>
            <a:ext cx="146669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350">
                <a:latin typeface="微软雅黑" panose="020B0503020204020204" pitchFamily="34" charset="-122"/>
                <a:ea typeface="微软雅黑" panose="020B0503020204020204" pitchFamily="34" charset="-122"/>
              </a:rPr>
              <a:t>RKP-GST</a:t>
            </a:r>
            <a:r>
              <a:rPr lang="zh-CN" altLang="zh-CN" sz="1350">
                <a:latin typeface="微软雅黑" panose="020B0503020204020204" pitchFamily="34" charset="-122"/>
                <a:ea typeface="微软雅黑" panose="020B0503020204020204" pitchFamily="34" charset="-122"/>
              </a:rPr>
              <a:t>算法</a:t>
            </a:r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643289" y="1833871"/>
            <a:ext cx="146669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350">
                <a:latin typeface="微软雅黑" panose="020B0503020204020204" pitchFamily="34" charset="-122"/>
                <a:ea typeface="微软雅黑" panose="020B0503020204020204" pitchFamily="34" charset="-122"/>
              </a:rPr>
              <a:t>Rabin-Karp</a:t>
            </a:r>
            <a:r>
              <a:rPr lang="zh-CN" altLang="zh-CN" sz="1350">
                <a:latin typeface="微软雅黑" panose="020B0503020204020204" pitchFamily="34" charset="-122"/>
                <a:ea typeface="微软雅黑" panose="020B0503020204020204" pitchFamily="34" charset="-122"/>
              </a:rPr>
              <a:t>算法</a:t>
            </a:r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700940" y="1652028"/>
            <a:ext cx="3112477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rPr>
              <a:t>解决字符串匹配问题的随机算法。平均时间复杂度接近线性，在实际应用中往往比朴素算法快很多。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4721612" y="2648629"/>
            <a:ext cx="283552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rPr>
              <a:t>文本串无需回溯，相比较于朴素算法，它是一种效率较高的精确匹配算法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4721612" y="5095875"/>
            <a:ext cx="272823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rPr>
              <a:t>较</a:t>
            </a:r>
            <a:r>
              <a:rPr lang="en-US" altLang="zh-CN" sz="1350">
                <a:latin typeface="微软雅黑" panose="020B0503020204020204" pitchFamily="34" charset="-122"/>
                <a:ea typeface="微软雅黑" panose="020B0503020204020204" pitchFamily="34" charset="-122"/>
              </a:rPr>
              <a:t>LCS</a:t>
            </a:r>
            <a:r>
              <a: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rPr>
              <a:t>算法来说可以保证无需严格有序，但是算法的时空成本较高。</a:t>
            </a:r>
          </a:p>
        </p:txBody>
      </p:sp>
      <p:grpSp>
        <p:nvGrpSpPr>
          <p:cNvPr id="19" name="组合 18"/>
          <p:cNvGrpSpPr/>
          <p:nvPr/>
        </p:nvGrpSpPr>
        <p:grpSpPr>
          <a:xfrm>
            <a:off x="4310251" y="3414402"/>
            <a:ext cx="163679" cy="640688"/>
            <a:chOff x="10156786" y="1711974"/>
            <a:chExt cx="187942" cy="735662"/>
          </a:xfrm>
        </p:grpSpPr>
        <p:sp>
          <p:nvSpPr>
            <p:cNvPr id="20" name="矩形 19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1" name="矩形 20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300036" y="2590698"/>
            <a:ext cx="163679" cy="640688"/>
            <a:chOff x="10156786" y="1711974"/>
            <a:chExt cx="187942" cy="735662"/>
          </a:xfrm>
        </p:grpSpPr>
        <p:sp>
          <p:nvSpPr>
            <p:cNvPr id="23" name="矩形 22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4" name="矩形 23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4300036" y="4254459"/>
            <a:ext cx="163679" cy="640688"/>
            <a:chOff x="10156786" y="1711974"/>
            <a:chExt cx="187942" cy="735662"/>
          </a:xfrm>
        </p:grpSpPr>
        <p:sp>
          <p:nvSpPr>
            <p:cNvPr id="26" name="矩形 25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7" name="矩形 26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313250" y="5020838"/>
            <a:ext cx="163679" cy="640688"/>
            <a:chOff x="10156786" y="1711974"/>
            <a:chExt cx="187942" cy="735662"/>
          </a:xfrm>
        </p:grpSpPr>
        <p:sp>
          <p:nvSpPr>
            <p:cNvPr id="29" name="矩形 28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0" name="矩形 29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4300036" y="1652028"/>
            <a:ext cx="163679" cy="640688"/>
            <a:chOff x="10156786" y="1711974"/>
            <a:chExt cx="187942" cy="735662"/>
          </a:xfrm>
        </p:grpSpPr>
        <p:sp>
          <p:nvSpPr>
            <p:cNvPr id="32" name="矩形 31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3" name="矩形 32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2482466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171952" y="2228852"/>
            <a:ext cx="3343275" cy="2428875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矩形 1"/>
          <p:cNvSpPr/>
          <p:nvPr/>
        </p:nvSpPr>
        <p:spPr>
          <a:xfrm>
            <a:off x="1743077" y="2228852"/>
            <a:ext cx="2428875" cy="2428875"/>
          </a:xfrm>
          <a:prstGeom prst="rect">
            <a:avLst/>
          </a:prstGeom>
          <a:noFill/>
          <a:ln w="127000">
            <a:solidFill>
              <a:schemeClr val="bg1">
                <a:lumMod val="8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3" name="文本框 2"/>
          <p:cNvSpPr txBox="1"/>
          <p:nvPr/>
        </p:nvSpPr>
        <p:spPr>
          <a:xfrm>
            <a:off x="1871663" y="2393000"/>
            <a:ext cx="21717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>
                <a:solidFill>
                  <a:schemeClr val="bg1"/>
                </a:solidFill>
              </a:rPr>
              <a:t>PART</a:t>
            </a:r>
          </a:p>
          <a:p>
            <a:pPr algn="ctr"/>
            <a:r>
              <a:rPr lang="en-US" altLang="zh-CN" sz="6600">
                <a:solidFill>
                  <a:schemeClr val="bg1"/>
                </a:solidFill>
              </a:rPr>
              <a:t>3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496669" y="2304586"/>
            <a:ext cx="3343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  <a:endParaRPr lang="zh-CN" altLang="en-US" sz="36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4522211" y="3043508"/>
            <a:ext cx="247530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4496668" y="3083460"/>
            <a:ext cx="3320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页面形式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519885" y="3706708"/>
            <a:ext cx="3320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软件形式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0574" y="3279448"/>
            <a:ext cx="239311" cy="427259"/>
            <a:chOff x="5734050" y="3258357"/>
            <a:chExt cx="350981" cy="667098"/>
          </a:xfrm>
        </p:grpSpPr>
        <p:sp>
          <p:nvSpPr>
            <p:cNvPr id="17" name="矩形 16"/>
            <p:cNvSpPr/>
            <p:nvPr/>
          </p:nvSpPr>
          <p:spPr>
            <a:xfrm>
              <a:off x="5855057" y="3417454"/>
              <a:ext cx="109542" cy="508001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8" name="椭圆 17"/>
            <p:cNvSpPr/>
            <p:nvPr/>
          </p:nvSpPr>
          <p:spPr>
            <a:xfrm>
              <a:off x="5734050" y="3258357"/>
              <a:ext cx="350981" cy="35098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9" name="组合 18"/>
          <p:cNvGrpSpPr/>
          <p:nvPr/>
        </p:nvGrpSpPr>
        <p:grpSpPr>
          <a:xfrm flipV="1">
            <a:off x="4280574" y="3706703"/>
            <a:ext cx="239311" cy="420783"/>
            <a:chOff x="5734050" y="3258357"/>
            <a:chExt cx="350981" cy="667098"/>
          </a:xfrm>
        </p:grpSpPr>
        <p:sp>
          <p:nvSpPr>
            <p:cNvPr id="20" name="矩形 19"/>
            <p:cNvSpPr/>
            <p:nvPr/>
          </p:nvSpPr>
          <p:spPr>
            <a:xfrm>
              <a:off x="5855057" y="3417454"/>
              <a:ext cx="109542" cy="508001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1" name="椭圆 20"/>
            <p:cNvSpPr/>
            <p:nvPr/>
          </p:nvSpPr>
          <p:spPr>
            <a:xfrm>
              <a:off x="5734050" y="3258357"/>
              <a:ext cx="350981" cy="35098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4076293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9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89159" y="0"/>
            <a:ext cx="815484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3" name="组合 2"/>
          <p:cNvGrpSpPr/>
          <p:nvPr/>
        </p:nvGrpSpPr>
        <p:grpSpPr>
          <a:xfrm>
            <a:off x="594437" y="604268"/>
            <a:ext cx="959714" cy="1110887"/>
            <a:chOff x="2543174" y="564615"/>
            <a:chExt cx="1279618" cy="1481182"/>
          </a:xfrm>
        </p:grpSpPr>
        <p:sp>
          <p:nvSpPr>
            <p:cNvPr id="4" name="矩形 3"/>
            <p:cNvSpPr/>
            <p:nvPr/>
          </p:nvSpPr>
          <p:spPr>
            <a:xfrm rot="2705224">
              <a:off x="2543174" y="781051"/>
              <a:ext cx="1047750" cy="1047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3067050" y="564615"/>
              <a:ext cx="740311" cy="740311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flipH="1">
              <a:off x="3066492" y="1290638"/>
              <a:ext cx="756300" cy="755159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/>
          <p:cNvSpPr txBox="1"/>
          <p:nvPr/>
        </p:nvSpPr>
        <p:spPr>
          <a:xfrm>
            <a:off x="704816" y="709375"/>
            <a:ext cx="5133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/>
              <a:t>3</a:t>
            </a:r>
            <a:endParaRPr lang="zh-CN" altLang="en-US" sz="5400" b="1" dirty="0"/>
          </a:p>
        </p:txBody>
      </p:sp>
      <p:sp>
        <p:nvSpPr>
          <p:cNvPr id="8" name="文本框 7"/>
          <p:cNvSpPr txBox="1"/>
          <p:nvPr/>
        </p:nvSpPr>
        <p:spPr>
          <a:xfrm>
            <a:off x="1567960" y="940207"/>
            <a:ext cx="19333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页面形式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 descr="文件提交 - Mozilla Firefox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5" t="12436" r="922" b="1923"/>
          <a:stretch/>
        </p:blipFill>
        <p:spPr>
          <a:xfrm>
            <a:off x="2023460" y="1798332"/>
            <a:ext cx="6023415" cy="2993780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8313328" y="1773628"/>
            <a:ext cx="282110" cy="2993780"/>
            <a:chOff x="10156786" y="1711974"/>
            <a:chExt cx="187942" cy="735662"/>
          </a:xfrm>
        </p:grpSpPr>
        <p:sp>
          <p:nvSpPr>
            <p:cNvPr id="12" name="矩形 11"/>
            <p:cNvSpPr/>
            <p:nvPr/>
          </p:nvSpPr>
          <p:spPr>
            <a:xfrm>
              <a:off x="10239026" y="1711974"/>
              <a:ext cx="105702" cy="735662"/>
            </a:xfrm>
            <a:prstGeom prst="rect">
              <a:avLst/>
            </a:prstGeom>
            <a:solidFill>
              <a:srgbClr val="333F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3" name="矩形 12"/>
            <p:cNvSpPr/>
            <p:nvPr/>
          </p:nvSpPr>
          <p:spPr>
            <a:xfrm>
              <a:off x="10156786" y="1711974"/>
              <a:ext cx="82239" cy="73566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359907" y="5231521"/>
            <a:ext cx="1327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输入用户名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2907438" y="5238832"/>
            <a:ext cx="1327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文件选择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6688300" y="5207331"/>
            <a:ext cx="1327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作业提交</a:t>
            </a:r>
          </a:p>
        </p:txBody>
      </p:sp>
      <p:grpSp>
        <p:nvGrpSpPr>
          <p:cNvPr id="27" name="组合 26"/>
          <p:cNvGrpSpPr/>
          <p:nvPr/>
        </p:nvGrpSpPr>
        <p:grpSpPr>
          <a:xfrm>
            <a:off x="2098203" y="2328575"/>
            <a:ext cx="2403072" cy="3255876"/>
            <a:chOff x="2697940" y="1957483"/>
            <a:chExt cx="3204096" cy="4341168"/>
          </a:xfrm>
        </p:grpSpPr>
        <p:sp>
          <p:nvSpPr>
            <p:cNvPr id="24" name="椭圆 23"/>
            <p:cNvSpPr/>
            <p:nvPr/>
          </p:nvSpPr>
          <p:spPr>
            <a:xfrm>
              <a:off x="5698836" y="2466109"/>
              <a:ext cx="203200" cy="2032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5" name="椭圆 24"/>
            <p:cNvSpPr/>
            <p:nvPr/>
          </p:nvSpPr>
          <p:spPr>
            <a:xfrm>
              <a:off x="2697940" y="5569039"/>
              <a:ext cx="203200" cy="2032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6" name="流程图: 过程 25"/>
            <p:cNvSpPr/>
            <p:nvPr/>
          </p:nvSpPr>
          <p:spPr>
            <a:xfrm rot="2654255">
              <a:off x="4259398" y="1957483"/>
              <a:ext cx="82942" cy="4341168"/>
            </a:xfrm>
            <a:prstGeom prst="flowChartProcess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28" name="组合 27"/>
          <p:cNvGrpSpPr/>
          <p:nvPr/>
        </p:nvGrpSpPr>
        <p:grpSpPr>
          <a:xfrm rot="21131138">
            <a:off x="3373124" y="2771646"/>
            <a:ext cx="1949096" cy="2640794"/>
            <a:chOff x="2697940" y="1957483"/>
            <a:chExt cx="3204096" cy="4341168"/>
          </a:xfrm>
        </p:grpSpPr>
        <p:sp>
          <p:nvSpPr>
            <p:cNvPr id="29" name="椭圆 28"/>
            <p:cNvSpPr/>
            <p:nvPr/>
          </p:nvSpPr>
          <p:spPr>
            <a:xfrm>
              <a:off x="5698836" y="2466109"/>
              <a:ext cx="203200" cy="2032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0" name="椭圆 29"/>
            <p:cNvSpPr/>
            <p:nvPr/>
          </p:nvSpPr>
          <p:spPr>
            <a:xfrm>
              <a:off x="2697940" y="5569039"/>
              <a:ext cx="203200" cy="2032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1" name="流程图: 过程 30"/>
            <p:cNvSpPr/>
            <p:nvPr/>
          </p:nvSpPr>
          <p:spPr>
            <a:xfrm rot="2654255">
              <a:off x="4259398" y="1957483"/>
              <a:ext cx="82942" cy="4341168"/>
            </a:xfrm>
            <a:prstGeom prst="flowChartProcess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32" name="组合 31"/>
          <p:cNvGrpSpPr/>
          <p:nvPr/>
        </p:nvGrpSpPr>
        <p:grpSpPr>
          <a:xfrm rot="15874235">
            <a:off x="5356782" y="2966325"/>
            <a:ext cx="1949096" cy="2640794"/>
            <a:chOff x="2697940" y="1957483"/>
            <a:chExt cx="3204096" cy="4341168"/>
          </a:xfrm>
        </p:grpSpPr>
        <p:sp>
          <p:nvSpPr>
            <p:cNvPr id="33" name="椭圆 32"/>
            <p:cNvSpPr/>
            <p:nvPr/>
          </p:nvSpPr>
          <p:spPr>
            <a:xfrm>
              <a:off x="5698836" y="2466109"/>
              <a:ext cx="203200" cy="2032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4" name="椭圆 33"/>
            <p:cNvSpPr/>
            <p:nvPr/>
          </p:nvSpPr>
          <p:spPr>
            <a:xfrm>
              <a:off x="2697940" y="5569039"/>
              <a:ext cx="203200" cy="2032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5" name="流程图: 过程 34"/>
            <p:cNvSpPr/>
            <p:nvPr/>
          </p:nvSpPr>
          <p:spPr>
            <a:xfrm rot="2654255">
              <a:off x="4259398" y="1957483"/>
              <a:ext cx="82942" cy="4341168"/>
            </a:xfrm>
            <a:prstGeom prst="flowChartProcess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4000701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6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1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6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100"/>
                            </p:stCondLst>
                            <p:childTnLst>
                              <p:par>
                                <p:cTn id="2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6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7" grpId="0"/>
      <p:bldP spid="18" grpId="0"/>
      <p:bldP spid="19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718</TotalTime>
  <Words>436</Words>
  <Application>Microsoft Office PowerPoint</Application>
  <PresentationFormat>全屏显示(4:3)</PresentationFormat>
  <Paragraphs>113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4" baseType="lpstr">
      <vt:lpstr>微软雅黑</vt:lpstr>
      <vt:lpstr>Arial</vt:lpstr>
      <vt:lpstr>Calibri Light</vt:lpstr>
      <vt:lpstr>Wingdings</vt:lpstr>
      <vt:lpstr>Calibri</vt:lpstr>
      <vt:lpstr>等线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黄鑫</dc:creator>
  <cp:lastModifiedBy>黄鑫</cp:lastModifiedBy>
  <cp:revision>77</cp:revision>
  <dcterms:created xsi:type="dcterms:W3CDTF">2017-03-19T10:44:50Z</dcterms:created>
  <dcterms:modified xsi:type="dcterms:W3CDTF">2017-05-15T13:10:41Z</dcterms:modified>
</cp:coreProperties>
</file>

<file path=docProps/thumbnail.jpeg>
</file>